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0"/>
  </p:notesMasterIdLst>
  <p:handoutMasterIdLst>
    <p:handoutMasterId r:id="rId71"/>
  </p:handoutMasterIdLst>
  <p:sldIdLst>
    <p:sldId id="417" r:id="rId2"/>
    <p:sldId id="352" r:id="rId3"/>
    <p:sldId id="415" r:id="rId4"/>
    <p:sldId id="293" r:id="rId5"/>
    <p:sldId id="257" r:id="rId6"/>
    <p:sldId id="258" r:id="rId7"/>
    <p:sldId id="294" r:id="rId8"/>
    <p:sldId id="358" r:id="rId9"/>
    <p:sldId id="300" r:id="rId10"/>
    <p:sldId id="308" r:id="rId11"/>
    <p:sldId id="309" r:id="rId12"/>
    <p:sldId id="301" r:id="rId13"/>
    <p:sldId id="302" r:id="rId14"/>
    <p:sldId id="261" r:id="rId15"/>
    <p:sldId id="265" r:id="rId16"/>
    <p:sldId id="266" r:id="rId17"/>
    <p:sldId id="267" r:id="rId18"/>
    <p:sldId id="268" r:id="rId19"/>
    <p:sldId id="271" r:id="rId20"/>
    <p:sldId id="273" r:id="rId21"/>
    <p:sldId id="274" r:id="rId22"/>
    <p:sldId id="275" r:id="rId23"/>
    <p:sldId id="276" r:id="rId24"/>
    <p:sldId id="359" r:id="rId25"/>
    <p:sldId id="360" r:id="rId26"/>
    <p:sldId id="361" r:id="rId27"/>
    <p:sldId id="364" r:id="rId28"/>
    <p:sldId id="363" r:id="rId29"/>
    <p:sldId id="369" r:id="rId30"/>
    <p:sldId id="366" r:id="rId31"/>
    <p:sldId id="368" r:id="rId32"/>
    <p:sldId id="367" r:id="rId33"/>
    <p:sldId id="365" r:id="rId34"/>
    <p:sldId id="362" r:id="rId35"/>
    <p:sldId id="370" r:id="rId36"/>
    <p:sldId id="285" r:id="rId37"/>
    <p:sldId id="286" r:id="rId38"/>
    <p:sldId id="311" r:id="rId39"/>
    <p:sldId id="287" r:id="rId40"/>
    <p:sldId id="297" r:id="rId41"/>
    <p:sldId id="269" r:id="rId42"/>
    <p:sldId id="270" r:id="rId43"/>
    <p:sldId id="279" r:id="rId44"/>
    <p:sldId id="280" r:id="rId45"/>
    <p:sldId id="281" r:id="rId46"/>
    <p:sldId id="278" r:id="rId47"/>
    <p:sldId id="282" r:id="rId48"/>
    <p:sldId id="283" r:id="rId49"/>
    <p:sldId id="304" r:id="rId50"/>
    <p:sldId id="307" r:id="rId51"/>
    <p:sldId id="305" r:id="rId52"/>
    <p:sldId id="306" r:id="rId53"/>
    <p:sldId id="263" r:id="rId54"/>
    <p:sldId id="476" r:id="rId55"/>
    <p:sldId id="477" r:id="rId56"/>
    <p:sldId id="481" r:id="rId57"/>
    <p:sldId id="479" r:id="rId58"/>
    <p:sldId id="486" r:id="rId59"/>
    <p:sldId id="487" r:id="rId60"/>
    <p:sldId id="478" r:id="rId61"/>
    <p:sldId id="482" r:id="rId62"/>
    <p:sldId id="483" r:id="rId63"/>
    <p:sldId id="484" r:id="rId64"/>
    <p:sldId id="485" r:id="rId65"/>
    <p:sldId id="355" r:id="rId66"/>
    <p:sldId id="356" r:id="rId67"/>
    <p:sldId id="357" r:id="rId68"/>
    <p:sldId id="37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631" y="77"/>
      </p:cViewPr>
      <p:guideLst>
        <p:guide orient="horz" pos="2306"/>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2020/05/30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6687-B040-4D71-9AE8-19C520B05CE5}" type="datetimeFigureOut">
              <a:rPr lang="zh-CN" altLang="en-US" smtClean="0"/>
              <a:t>2020/05/30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1B3E4-6A41-4762-9B88-056276EAB2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61B3E4-6A41-4762-9B88-056276EAB268}"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C831A34-80B5-4E58-87B4-52EDF80301DE}" type="datetime1">
              <a:rPr lang="zh-CN" altLang="en-US" smtClean="0"/>
              <a:t>2020/05/30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152489D-A559-47B1-B5A5-7440F84D45B0}" type="datetime1">
              <a:rPr lang="zh-CN" altLang="en-US" smtClean="0"/>
              <a:t>2020/05/30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923C406-C87E-4E16-84EF-7F5951DAFFA4}" type="datetime1">
              <a:rPr lang="zh-CN" altLang="en-US" smtClean="0"/>
              <a:t>2020/05/30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BC5727C-8E94-487D-A3BE-C80B1FD4044A}" type="datetime1">
              <a:rPr lang="zh-CN" altLang="en-US" smtClean="0"/>
              <a:t>2020/05/30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07E1C93-9F07-418C-9B99-F02F4874C9F3}" type="datetime1">
              <a:rPr lang="zh-CN" altLang="en-US" smtClean="0"/>
              <a:t>2020/05/30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A8CB1A9-E02B-425C-B3DB-BB53D18E6FD7}" type="datetime1">
              <a:rPr lang="zh-CN" altLang="en-US" smtClean="0"/>
              <a:t>2020/05/30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B3FB501-1364-45D0-9109-25ABA22D9961}" type="datetime1">
              <a:rPr lang="zh-CN" altLang="en-US" smtClean="0"/>
              <a:t>2020/05/30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92A0E53-20F4-47FA-94E4-3BE1F521C9AE}" type="datetime1">
              <a:rPr lang="zh-CN" altLang="en-US" smtClean="0"/>
              <a:t>2020/05/30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CA20A-639E-42B8-AD35-7599DC6DA991}" type="datetime1">
              <a:rPr lang="zh-CN" altLang="en-US" smtClean="0"/>
              <a:t>2020/05/30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BD7C66-7330-4371-90B4-651610A81690}" type="slidenum">
              <a:rPr lang="zh-CN" altLang="en-US" smtClean="0"/>
              <a:t>‹#›</a:t>
            </a:fld>
            <a:endParaRPr lang="zh-CN" altLang="en-US"/>
          </a:p>
        </p:txBody>
      </p:sp>
      <p:cxnSp>
        <p:nvCxnSpPr>
          <p:cNvPr id="54" name="直接连接符 53"/>
          <p:cNvCxnSpPr/>
          <p:nvPr/>
        </p:nvCxnSpPr>
        <p:spPr>
          <a:xfrm flipH="1" flipV="1">
            <a:off x="1" y="960121"/>
            <a:ext cx="9143999" cy="15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rotWithShape="1">
          <a:blip r:embed="rId2"/>
          <a:srcRect l="26400" t="8816" r="31629" b="78615"/>
          <a:stretch>
            <a:fillRect/>
          </a:stretch>
        </p:blipFill>
        <p:spPr>
          <a:xfrm>
            <a:off x="6626768" y="480695"/>
            <a:ext cx="2441744" cy="4953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A354D17-40F0-41FF-8EFC-3E0771F04697}" type="datetime1">
              <a:rPr lang="zh-CN" altLang="en-US" smtClean="0"/>
              <a:t>2020/05/30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765C729-1157-4C64-8A55-604D94ADD7B4}" type="datetime1">
              <a:rPr lang="zh-CN" altLang="en-US" smtClean="0"/>
              <a:t>2020/05/30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BD7C66-7330-4371-90B4-651610A8169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C3D74-9834-4414-A5EB-2FFF63EF0A43}" type="datetime1">
              <a:rPr lang="zh-CN" altLang="en-US" smtClean="0"/>
              <a:t>2020/05/30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D7C66-7330-4371-90B4-651610A8169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notesSlide" Target="../notesSlides/notesSlide6.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3.xml"/><Relationship Id="rId5" Type="http://schemas.openxmlformats.org/officeDocument/2006/relationships/tags" Target="../tags/tag11.xml"/><Relationship Id="rId10" Type="http://schemas.openxmlformats.org/officeDocument/2006/relationships/slideLayout" Target="../slideLayouts/slideLayout1.xml"/><Relationship Id="rId4" Type="http://schemas.openxmlformats.org/officeDocument/2006/relationships/tags" Target="../tags/tag10.xml"/><Relationship Id="rId9" Type="http://schemas.openxmlformats.org/officeDocument/2006/relationships/tags" Target="../tags/tag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14486" b="23434"/>
          <a:stretch>
            <a:fillRect/>
          </a:stretch>
        </p:blipFill>
        <p:spPr>
          <a:xfrm>
            <a:off x="2066925" y="3085465"/>
            <a:ext cx="5312410" cy="2018030"/>
          </a:xfrm>
          <a:prstGeom prst="rect">
            <a:avLst/>
          </a:prstGeom>
          <a:solidFill>
            <a:schemeClr val="bg1">
              <a:lumMod val="85000"/>
              <a:alpha val="2000"/>
            </a:schemeClr>
          </a:solidFill>
        </p:spPr>
      </p:pic>
      <p:sp>
        <p:nvSpPr>
          <p:cNvPr id="2" name="标题 1"/>
          <p:cNvSpPr>
            <a:spLocks noGrp="1"/>
          </p:cNvSpPr>
          <p:nvPr>
            <p:ph type="ctrTitle"/>
          </p:nvPr>
        </p:nvSpPr>
        <p:spPr>
          <a:xfrm>
            <a:off x="322580" y="1465580"/>
            <a:ext cx="8801100" cy="864235"/>
          </a:xfrm>
        </p:spPr>
        <p:txBody>
          <a:bodyPr/>
          <a:lstStyle/>
          <a:p>
            <a:r>
              <a:rPr lang="en-US" altLang="zh-CN" sz="4800" b="1" dirty="0">
                <a:latin typeface="Arial" panose="020B0604020202020204" pitchFamily="34" charset="0"/>
                <a:cs typeface="Arial" panose="020B0604020202020204" pitchFamily="34" charset="0"/>
              </a:rPr>
              <a:t>How to use Google Scholar</a:t>
            </a:r>
            <a:endParaRPr lang="zh-CN" altLang="en-US" sz="4800" b="1" dirty="0">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6BD7C66-7330-4371-90B4-651610A81690}" type="slidenum">
              <a:rPr lang="zh-CN" altLang="en-US" smtClean="0"/>
              <a:t>10</a:t>
            </a:fld>
            <a:endParaRPr lang="zh-CN" altLang="en-US"/>
          </a:p>
        </p:txBody>
      </p:sp>
      <p:pic>
        <p:nvPicPr>
          <p:cNvPr id="3" name="图片 2"/>
          <p:cNvPicPr>
            <a:picLocks noChangeAspect="1"/>
          </p:cNvPicPr>
          <p:nvPr/>
        </p:nvPicPr>
        <p:blipFill>
          <a:blip r:embed="rId2"/>
          <a:stretch>
            <a:fillRect/>
          </a:stretch>
        </p:blipFill>
        <p:spPr>
          <a:xfrm>
            <a:off x="765810" y="1805305"/>
            <a:ext cx="7397115" cy="4365625"/>
          </a:xfrm>
          <a:prstGeom prst="rect">
            <a:avLst/>
          </a:prstGeom>
        </p:spPr>
      </p:pic>
      <p:sp>
        <p:nvSpPr>
          <p:cNvPr id="6" name="文本框 5"/>
          <p:cNvSpPr txBox="1"/>
          <p:nvPr/>
        </p:nvSpPr>
        <p:spPr>
          <a:xfrm>
            <a:off x="2300605" y="2273935"/>
            <a:ext cx="2150110" cy="36830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txBody>
          <a:bodyPr wrap="square" rtlCol="0">
            <a:spAutoFit/>
          </a:bodyPr>
          <a:lstStyle/>
          <a:p>
            <a:endParaRPr lang="zh-CN" altLang="en-US"/>
          </a:p>
        </p:txBody>
      </p:sp>
      <p:sp>
        <p:nvSpPr>
          <p:cNvPr id="7" name="文本框 6"/>
          <p:cNvSpPr txBox="1"/>
          <p:nvPr/>
        </p:nvSpPr>
        <p:spPr>
          <a:xfrm>
            <a:off x="685508" y="1159752"/>
            <a:ext cx="6242728"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Full sentences searching......</a:t>
            </a:r>
            <a:endParaRPr lang="zh-CN" altLang="en-US" sz="2400" dirty="0">
              <a:latin typeface="Arial" panose="020B0604020202020204" pitchFamily="34" charset="0"/>
              <a:cs typeface="Arial" panose="020B0604020202020204" pitchFamily="34" charset="0"/>
            </a:endParaRPr>
          </a:p>
        </p:txBody>
      </p:sp>
      <p:sp>
        <p:nvSpPr>
          <p:cNvPr id="8" name="文本框 7"/>
          <p:cNvSpPr txBox="1"/>
          <p:nvPr/>
        </p:nvSpPr>
        <p:spPr>
          <a:xfrm>
            <a:off x="327600" y="374400"/>
            <a:ext cx="6242728"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1. Key words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6BD7C66-7330-4371-90B4-651610A81690}" type="slidenum">
              <a:rPr lang="zh-CN" altLang="en-US" smtClean="0"/>
              <a:t>11</a:t>
            </a:fld>
            <a:endParaRPr lang="zh-CN" altLang="en-US"/>
          </a:p>
        </p:txBody>
      </p:sp>
      <p:sp>
        <p:nvSpPr>
          <p:cNvPr id="3" name="矩形 2"/>
          <p:cNvSpPr/>
          <p:nvPr/>
        </p:nvSpPr>
        <p:spPr>
          <a:xfrm>
            <a:off x="546735" y="2004695"/>
            <a:ext cx="8251190" cy="82994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“what is the relationship </a:t>
            </a:r>
            <a:r>
              <a:rPr lang="en-US" altLang="zh-CN" sz="2400" dirty="0">
                <a:latin typeface="Arial" panose="020B0604020202020204" pitchFamily="34" charset="0"/>
                <a:cs typeface="Arial" panose="020B0604020202020204" pitchFamily="34" charset="0"/>
                <a:sym typeface="+mn-ea"/>
              </a:rPr>
              <a:t>between</a:t>
            </a:r>
            <a:r>
              <a:rPr lang="en-US" altLang="zh-CN" sz="2400" dirty="0">
                <a:latin typeface="Arial" panose="020B0604020202020204" pitchFamily="34" charset="0"/>
                <a:cs typeface="Arial" panose="020B0604020202020204" pitchFamily="34" charset="0"/>
              </a:rPr>
              <a:t> link</a:t>
            </a:r>
            <a:r>
              <a:rPr lang="en-US" altLang="zh-CN" sz="2400" dirty="0">
                <a:solidFill>
                  <a:srgbClr val="C00000"/>
                </a:solidFill>
                <a:latin typeface="Arial" panose="020B0604020202020204" pitchFamily="34" charset="0"/>
                <a:cs typeface="Arial" panose="020B0604020202020204" pitchFamily="34" charset="0"/>
              </a:rPr>
              <a:t> travel time</a:t>
            </a:r>
            <a:r>
              <a:rPr lang="en-US" altLang="zh-CN" sz="2400" dirty="0">
                <a:latin typeface="Arial" panose="020B0604020202020204" pitchFamily="34" charset="0"/>
                <a:cs typeface="Arial" panose="020B0604020202020204" pitchFamily="34" charset="0"/>
              </a:rPr>
              <a:t> and </a:t>
            </a:r>
            <a:r>
              <a:rPr lang="en-US" altLang="zh-CN" sz="2400" dirty="0">
                <a:solidFill>
                  <a:srgbClr val="C00000"/>
                </a:solidFill>
                <a:latin typeface="Arial" panose="020B0604020202020204" pitchFamily="34" charset="0"/>
                <a:cs typeface="Arial" panose="020B0604020202020204" pitchFamily="34" charset="0"/>
              </a:rPr>
              <a:t>traffic flow</a:t>
            </a:r>
            <a:r>
              <a:rPr lang="en-US" altLang="zh-CN" sz="2400" dirty="0">
                <a:solidFill>
                  <a:srgbClr val="FF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in </a:t>
            </a:r>
            <a:r>
              <a:rPr lang="en-US" altLang="zh-CN" sz="2400" dirty="0">
                <a:solidFill>
                  <a:srgbClr val="C00000"/>
                </a:solidFill>
                <a:latin typeface="Arial" panose="020B0604020202020204" pitchFamily="34" charset="0"/>
                <a:cs typeface="Arial" panose="020B0604020202020204" pitchFamily="34" charset="0"/>
              </a:rPr>
              <a:t>steady state</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5" name="文本框 4"/>
          <p:cNvSpPr txBox="1"/>
          <p:nvPr/>
        </p:nvSpPr>
        <p:spPr>
          <a:xfrm>
            <a:off x="546443" y="1249287"/>
            <a:ext cx="6242728" cy="460375"/>
          </a:xfrm>
          <a:prstGeom prst="rect">
            <a:avLst/>
          </a:prstGeom>
          <a:noFill/>
        </p:spPr>
        <p:txBody>
          <a:bodyPr wrap="square" rtlCol="0">
            <a:spAutoFit/>
          </a:bodyPr>
          <a:lstStyle/>
          <a:p>
            <a:r>
              <a:rPr lang="en-US" altLang="zh-CN" sz="2400" dirty="0">
                <a:solidFill>
                  <a:schemeClr val="tx1"/>
                </a:solidFill>
                <a:latin typeface="Arial" panose="020B0604020202020204" pitchFamily="34" charset="0"/>
                <a:cs typeface="Arial" panose="020B0604020202020204" pitchFamily="34" charset="0"/>
              </a:rPr>
              <a:t>So what about the </a:t>
            </a:r>
            <a:r>
              <a:rPr lang="en-US" altLang="zh-CN" sz="2400" dirty="0">
                <a:solidFill>
                  <a:srgbClr val="C00000"/>
                </a:solidFill>
                <a:latin typeface="Arial" panose="020B0604020202020204" pitchFamily="34" charset="0"/>
                <a:cs typeface="Arial" panose="020B0604020202020204" pitchFamily="34" charset="0"/>
              </a:rPr>
              <a:t>key words?</a:t>
            </a:r>
          </a:p>
        </p:txBody>
      </p:sp>
      <p:pic>
        <p:nvPicPr>
          <p:cNvPr id="6" name="图片 5"/>
          <p:cNvPicPr>
            <a:picLocks noChangeAspect="1"/>
          </p:cNvPicPr>
          <p:nvPr/>
        </p:nvPicPr>
        <p:blipFill>
          <a:blip r:embed="rId2"/>
          <a:srcRect r="-2629" b="24041"/>
          <a:stretch>
            <a:fillRect/>
          </a:stretch>
        </p:blipFill>
        <p:spPr>
          <a:xfrm>
            <a:off x="546735" y="3221990"/>
            <a:ext cx="8056245" cy="2981325"/>
          </a:xfrm>
          <a:prstGeom prst="rect">
            <a:avLst/>
          </a:prstGeom>
        </p:spPr>
      </p:pic>
      <p:sp>
        <p:nvSpPr>
          <p:cNvPr id="7" name="文本框 6"/>
          <p:cNvSpPr txBox="1"/>
          <p:nvPr/>
        </p:nvSpPr>
        <p:spPr>
          <a:xfrm>
            <a:off x="2186305" y="3683635"/>
            <a:ext cx="1922145" cy="368300"/>
          </a:xfrm>
          <a:prstGeom prst="rect">
            <a:avLst/>
          </a:prstGeom>
          <a:noFill/>
          <a:ln>
            <a:solidFill>
              <a:srgbClr val="C00000"/>
            </a:solidFill>
          </a:ln>
        </p:spPr>
        <p:txBody>
          <a:bodyPr wrap="square" rtlCol="0">
            <a:spAutoFit/>
          </a:bodyPr>
          <a:lstStyle/>
          <a:p>
            <a:endParaRPr lang="zh-CN" altLang="en-US"/>
          </a:p>
        </p:txBody>
      </p:sp>
      <p:sp>
        <p:nvSpPr>
          <p:cNvPr id="9" name="文本框 8"/>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 Key words</a:t>
            </a:r>
            <a:endParaRPr lang="en-US" altLang="zh-CN" sz="32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36400" y="1076400"/>
            <a:ext cx="5821680" cy="460375"/>
          </a:xfrm>
          <a:prstGeom prst="rect">
            <a:avLst/>
          </a:prstGeom>
        </p:spPr>
        <p:txBody>
          <a:bodyPr wrap="none">
            <a:spAutoFit/>
          </a:bodyPr>
          <a:lstStyle/>
          <a:p>
            <a:r>
              <a:rPr lang="en-US" altLang="zh-CN" sz="2400" dirty="0">
                <a:latin typeface="Arial" panose="020B0604020202020204" pitchFamily="34" charset="0"/>
                <a:cs typeface="Arial" panose="020B0604020202020204" pitchFamily="34" charset="0"/>
              </a:rPr>
              <a:t>Use </a:t>
            </a:r>
            <a:r>
              <a:rPr lang="en-US" altLang="zh-CN" sz="2400" b="1" dirty="0">
                <a:solidFill>
                  <a:srgbClr val="C00000"/>
                </a:solidFill>
                <a:latin typeface="Arial" panose="020B0604020202020204" pitchFamily="34" charset="0"/>
                <a:cs typeface="Arial" panose="020B0604020202020204" pitchFamily="34" charset="0"/>
              </a:rPr>
              <a:t>quotes</a:t>
            </a:r>
            <a:r>
              <a:rPr lang="en-US" altLang="zh-CN" sz="2400" dirty="0">
                <a:latin typeface="Arial" panose="020B0604020202020204" pitchFamily="34" charset="0"/>
                <a:cs typeface="Arial" panose="020B0604020202020204" pitchFamily="34" charset="0"/>
              </a:rPr>
              <a:t> to search for an exact match.</a:t>
            </a:r>
            <a:endParaRPr lang="zh-CN" altLang="en-US" sz="2400" dirty="0">
              <a:latin typeface="Arial" panose="020B0604020202020204" pitchFamily="34" charset="0"/>
              <a:cs typeface="Arial" panose="020B0604020202020204" pitchFamily="34" charset="0"/>
            </a:endParaRPr>
          </a:p>
        </p:txBody>
      </p:sp>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12</a:t>
            </a:fld>
            <a:endParaRPr lang="zh-CN" altLang="en-US">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915293" y="1940695"/>
            <a:ext cx="6641509" cy="3829790"/>
          </a:xfrm>
          <a:prstGeom prst="rect">
            <a:avLst/>
          </a:prstGeom>
        </p:spPr>
      </p:pic>
      <p:sp>
        <p:nvSpPr>
          <p:cNvPr id="6" name="文本框 5"/>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2. Phrases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36400" y="1076400"/>
            <a:ext cx="8300720" cy="46037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Include </a:t>
            </a:r>
            <a:r>
              <a:rPr lang="en-US" altLang="zh-CN" sz="2400" b="1" dirty="0">
                <a:solidFill>
                  <a:srgbClr val="C00000"/>
                </a:solidFill>
                <a:latin typeface="Arial" panose="020B0604020202020204" pitchFamily="34" charset="0"/>
                <a:cs typeface="Arial" panose="020B0604020202020204" pitchFamily="34" charset="0"/>
              </a:rPr>
              <a:t>synonyms and alternative terms</a:t>
            </a:r>
            <a:r>
              <a:rPr lang="en-US" altLang="zh-CN" sz="2400" dirty="0">
                <a:latin typeface="Arial" panose="020B0604020202020204" pitchFamily="34" charset="0"/>
                <a:cs typeface="Arial" panose="020B0604020202020204" pitchFamily="34" charset="0"/>
              </a:rPr>
              <a:t> in your search.</a:t>
            </a:r>
            <a:endParaRPr lang="zh-CN" altLang="en-US" sz="2400"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a:xfrm>
            <a:off x="6457950" y="6356351"/>
            <a:ext cx="2057400" cy="365125"/>
          </a:xfrm>
        </p:spPr>
        <p:txBody>
          <a:bodyPr/>
          <a:lstStyle/>
          <a:p>
            <a:fld id="{06BD7C66-7330-4371-90B4-651610A81690}" type="slidenum">
              <a:rPr lang="zh-CN" altLang="en-US" smtClean="0">
                <a:latin typeface="Arial" panose="020B0604020202020204" pitchFamily="34" charset="0"/>
                <a:cs typeface="Arial" panose="020B0604020202020204" pitchFamily="34" charset="0"/>
              </a:rPr>
              <a:t>13</a:t>
            </a:fld>
            <a:endParaRPr lang="zh-CN" altLang="en-US">
              <a:latin typeface="Arial" panose="020B0604020202020204" pitchFamily="34" charset="0"/>
              <a:cs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45938028"/>
              </p:ext>
            </p:extLst>
          </p:nvPr>
        </p:nvGraphicFramePr>
        <p:xfrm>
          <a:off x="443865" y="2379345"/>
          <a:ext cx="8071668" cy="3503930"/>
        </p:xfrm>
        <a:graphic>
          <a:graphicData uri="http://schemas.openxmlformats.org/drawingml/2006/table">
            <a:tbl>
              <a:tblPr firstRow="1" bandRow="1">
                <a:tableStyleId>{F5AB1C69-6EDB-4FF4-983F-18BD219EF322}</a:tableStyleId>
              </a:tblPr>
              <a:tblGrid>
                <a:gridCol w="1970405">
                  <a:extLst>
                    <a:ext uri="{9D8B030D-6E8A-4147-A177-3AD203B41FA5}">
                      <a16:colId xmlns:a16="http://schemas.microsoft.com/office/drawing/2014/main" val="20000"/>
                    </a:ext>
                  </a:extLst>
                </a:gridCol>
                <a:gridCol w="1597025">
                  <a:extLst>
                    <a:ext uri="{9D8B030D-6E8A-4147-A177-3AD203B41FA5}">
                      <a16:colId xmlns:a16="http://schemas.microsoft.com/office/drawing/2014/main" val="20001"/>
                    </a:ext>
                  </a:extLst>
                </a:gridCol>
                <a:gridCol w="1925320">
                  <a:extLst>
                    <a:ext uri="{9D8B030D-6E8A-4147-A177-3AD203B41FA5}">
                      <a16:colId xmlns:a16="http://schemas.microsoft.com/office/drawing/2014/main" val="20002"/>
                    </a:ext>
                  </a:extLst>
                </a:gridCol>
                <a:gridCol w="1944370">
                  <a:extLst>
                    <a:ext uri="{9D8B030D-6E8A-4147-A177-3AD203B41FA5}">
                      <a16:colId xmlns:a16="http://schemas.microsoft.com/office/drawing/2014/main" val="20003"/>
                    </a:ext>
                  </a:extLst>
                </a:gridCol>
                <a:gridCol w="634548">
                  <a:extLst>
                    <a:ext uri="{9D8B030D-6E8A-4147-A177-3AD203B41FA5}">
                      <a16:colId xmlns:a16="http://schemas.microsoft.com/office/drawing/2014/main" val="20004"/>
                    </a:ext>
                  </a:extLst>
                </a:gridCol>
              </a:tblGrid>
              <a:tr h="650240">
                <a:tc>
                  <a:txBody>
                    <a:bodyPr/>
                    <a:lstStyle/>
                    <a:p>
                      <a:pPr algn="ctr">
                        <a:buClrTx/>
                        <a:buSzTx/>
                        <a:buFontTx/>
                      </a:pPr>
                      <a:r>
                        <a:rPr lang="en-US" altLang="zh-CN" sz="2400" b="1" dirty="0">
                          <a:solidFill>
                            <a:schemeClr val="bg1"/>
                          </a:solidFill>
                          <a:latin typeface="Arial" panose="020B0604020202020204" pitchFamily="34" charset="0"/>
                          <a:cs typeface="Arial" panose="020B0604020202020204" pitchFamily="34" charset="0"/>
                        </a:rPr>
                        <a:t>Key words</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6">
                        <a:lumMod val="75000"/>
                      </a:schemeClr>
                    </a:solidFill>
                  </a:tcPr>
                </a:tc>
                <a:tc gridSpan="4">
                  <a:txBody>
                    <a:bodyPr/>
                    <a:lstStyle/>
                    <a:p>
                      <a:pPr algn="ctr"/>
                      <a:r>
                        <a:rPr lang="en-US" altLang="zh-CN" sz="2400" b="1" dirty="0">
                          <a:solidFill>
                            <a:schemeClr val="bg1"/>
                          </a:solidFill>
                          <a:latin typeface="Arial" panose="020B0604020202020204" pitchFamily="34" charset="0"/>
                          <a:cs typeface="Arial" panose="020B0604020202020204" pitchFamily="34" charset="0"/>
                          <a:sym typeface="+mn-ea"/>
                        </a:rPr>
                        <a:t>Other relevant synonyms</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accent6">
                        <a:lumMod val="75000"/>
                      </a:schemeClr>
                    </a:solidFill>
                  </a:tcPr>
                </a:tc>
                <a:tc hMerge="1">
                  <a:txBody>
                    <a:bodyPr/>
                    <a:lstStyle/>
                    <a:p>
                      <a:endParaRPr lang="zh-CN"/>
                    </a:p>
                  </a:txBody>
                  <a:tcPr>
                    <a:lnT w="12700">
                      <a:solidFill>
                        <a:schemeClr val="tx1"/>
                      </a:solidFill>
                      <a:prstDash val="solid"/>
                    </a:lnT>
                    <a:lnB w="12700">
                      <a:solidFill>
                        <a:schemeClr val="tx1"/>
                      </a:solidFill>
                      <a:prstDash val="solid"/>
                    </a:lnB>
                  </a:tcPr>
                </a:tc>
                <a:tc hMerge="1">
                  <a:txBody>
                    <a:bodyPr/>
                    <a:lstStyle/>
                    <a:p>
                      <a:endParaRPr lang="zh-CN"/>
                    </a:p>
                  </a:txBody>
                  <a:tcPr>
                    <a:lnR>
                      <a:noFill/>
                    </a:lnR>
                    <a:lnT w="12700">
                      <a:solidFill>
                        <a:schemeClr val="tx1"/>
                      </a:solidFill>
                      <a:prstDash val="solid"/>
                    </a:lnT>
                    <a:lnB w="12700">
                      <a:solidFill>
                        <a:schemeClr val="tx1"/>
                      </a:solidFill>
                      <a:prstDash val="solid"/>
                    </a:lnB>
                  </a:tcPr>
                </a:tc>
                <a:tc hMerge="1">
                  <a:txBody>
                    <a:bodyPr/>
                    <a:lstStyle/>
                    <a:p>
                      <a:endParaRPr lang="zh-CN"/>
                    </a:p>
                  </a:txBody>
                  <a:tcPr>
                    <a:lnL>
                      <a:noFill/>
                    </a:lnL>
                    <a:lnR>
                      <a:noFill/>
                    </a:lnR>
                    <a:lnT w="12700">
                      <a:solidFill>
                        <a:schemeClr val="tx1"/>
                      </a:solidFill>
                      <a:prstDash val="solid"/>
                    </a:lnT>
                    <a:lnB w="12700">
                      <a:solidFill>
                        <a:schemeClr val="tx1"/>
                      </a:solidFill>
                      <a:prstDash val="solid"/>
                    </a:lnB>
                    <a:solidFill>
                      <a:schemeClr val="accent6">
                        <a:lumMod val="75000"/>
                      </a:schemeClr>
                    </a:solidFill>
                  </a:tcPr>
                </a:tc>
                <a:extLst>
                  <a:ext uri="{0D108BD9-81ED-4DB2-BD59-A6C34878D82A}">
                    <a16:rowId xmlns:a16="http://schemas.microsoft.com/office/drawing/2014/main" val="10000"/>
                  </a:ext>
                </a:extLst>
              </a:tr>
              <a:tr h="949325">
                <a:tc>
                  <a:txBody>
                    <a:bodyPr/>
                    <a:lstStyle/>
                    <a:p>
                      <a:pPr algn="ctr">
                        <a:buClrTx/>
                        <a:buSzTx/>
                        <a:buFontTx/>
                      </a:pPr>
                      <a:r>
                        <a:rPr lang="en-US" altLang="zh-CN" b="1" dirty="0">
                          <a:solidFill>
                            <a:srgbClr val="C00000"/>
                          </a:solidFill>
                          <a:latin typeface="Arial" panose="020B0604020202020204" pitchFamily="34" charset="0"/>
                          <a:cs typeface="Arial" panose="020B0604020202020204" pitchFamily="34" charset="0"/>
                        </a:rPr>
                        <a:t>Travel time</a:t>
                      </a: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r>
                        <a:rPr lang="en-US" altLang="zh-CN" b="0" dirty="0">
                          <a:solidFill>
                            <a:schemeClr val="tx1"/>
                          </a:solidFill>
                          <a:latin typeface="Arial" panose="020B0604020202020204" pitchFamily="34" charset="0"/>
                          <a:cs typeface="Arial" panose="020B0604020202020204" pitchFamily="34" charset="0"/>
                        </a:rPr>
                        <a:t>Journey time</a:t>
                      </a: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buNone/>
                      </a:pPr>
                      <a:r>
                        <a:rPr lang="en-US" altLang="zh-CN" sz="1800" b="0" dirty="0">
                          <a:solidFill>
                            <a:schemeClr val="tx1"/>
                          </a:solidFill>
                          <a:latin typeface="Arial" panose="020B0604020202020204" pitchFamily="34" charset="0"/>
                          <a:cs typeface="Arial" panose="020B0604020202020204" pitchFamily="34" charset="0"/>
                          <a:sym typeface="+mn-ea"/>
                        </a:rPr>
                        <a:t>Transit time</a:t>
                      </a: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buNone/>
                      </a:pPr>
                      <a:r>
                        <a:rPr lang="en-US" altLang="zh-CN" b="0">
                          <a:solidFill>
                            <a:schemeClr val="tx1"/>
                          </a:solidFill>
                          <a:latin typeface="Arial" panose="020B0604020202020204" pitchFamily="34" charset="0"/>
                          <a:cs typeface="Arial" panose="020B0604020202020204" pitchFamily="34" charset="0"/>
                        </a:rPr>
                        <a:t>T</a:t>
                      </a:r>
                      <a:r>
                        <a:rPr lang="zh-CN" altLang="en-US" b="0">
                          <a:solidFill>
                            <a:schemeClr val="tx1"/>
                          </a:solidFill>
                          <a:latin typeface="Arial" panose="020B0604020202020204" pitchFamily="34" charset="0"/>
                          <a:cs typeface="Arial" panose="020B0604020202020204" pitchFamily="34" charset="0"/>
                        </a:rPr>
                        <a:t>raveling time</a:t>
                      </a: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buNone/>
                      </a:pPr>
                      <a:r>
                        <a:rPr lang="en-US" altLang="zh-CN" b="0" dirty="0">
                          <a:solidFill>
                            <a:schemeClr val="tx1"/>
                          </a:solidFill>
                          <a:latin typeface="Arial" panose="020B0604020202020204" pitchFamily="34" charset="0"/>
                          <a:cs typeface="Arial" panose="020B0604020202020204" pitchFamily="34" charset="0"/>
                        </a:rPr>
                        <a:t>etc.</a:t>
                      </a:r>
                    </a:p>
                  </a:txBody>
                  <a:tcPr anchor="ctr">
                    <a:lnL>
                      <a:noFill/>
                    </a:lnL>
                    <a:lnR>
                      <a:noFill/>
                    </a:lnR>
                    <a:lnT w="12700">
                      <a:solidFill>
                        <a:schemeClr val="tx1"/>
                      </a:solidFill>
                      <a:prstDash val="solid"/>
                    </a:lnT>
                    <a:lnB>
                      <a:noFill/>
                    </a:lnB>
                    <a:lnTlToBr>
                      <a:noFill/>
                    </a:lnTlToBr>
                    <a:lnBlToTr>
                      <a:noFill/>
                    </a:lnBlToTr>
                    <a:noFill/>
                  </a:tcPr>
                </a:tc>
                <a:extLst>
                  <a:ext uri="{0D108BD9-81ED-4DB2-BD59-A6C34878D82A}">
                    <a16:rowId xmlns:a16="http://schemas.microsoft.com/office/drawing/2014/main" val="10001"/>
                  </a:ext>
                </a:extLst>
              </a:tr>
              <a:tr h="974090">
                <a:tc>
                  <a:txBody>
                    <a:bodyPr/>
                    <a:lstStyle/>
                    <a:p>
                      <a:pPr algn="ctr">
                        <a:buClrTx/>
                        <a:buSzTx/>
                        <a:buFontTx/>
                      </a:pPr>
                      <a:r>
                        <a:rPr lang="en-US" altLang="zh-CN" sz="1800" b="1" dirty="0">
                          <a:solidFill>
                            <a:srgbClr val="C00000"/>
                          </a:solidFill>
                          <a:latin typeface="Arial" panose="020B0604020202020204" pitchFamily="34" charset="0"/>
                          <a:cs typeface="Arial" panose="020B0604020202020204" pitchFamily="34" charset="0"/>
                          <a:sym typeface="+mn-ea"/>
                        </a:rPr>
                        <a:t>Traffic flow </a:t>
                      </a:r>
                    </a:p>
                  </a:txBody>
                  <a:tcPr anchor="ctr">
                    <a:lnL>
                      <a:noFill/>
                    </a:lnL>
                    <a:lnR>
                      <a:noFill/>
                    </a:lnR>
                    <a:lnT>
                      <a:noFill/>
                    </a:lnT>
                    <a:lnB>
                      <a:noFill/>
                    </a:lnB>
                    <a:lnTlToBr>
                      <a:noFill/>
                    </a:lnTlToBr>
                    <a:lnBlToTr>
                      <a:noFill/>
                    </a:lnBlToTr>
                    <a:noFill/>
                  </a:tcPr>
                </a:tc>
                <a:tc>
                  <a:txBody>
                    <a:bodyPr/>
                    <a:lstStyle/>
                    <a:p>
                      <a:pPr algn="ctr"/>
                      <a:r>
                        <a:rPr lang="en-US" altLang="zh-CN" b="0">
                          <a:solidFill>
                            <a:schemeClr val="tx1"/>
                          </a:solidFill>
                          <a:latin typeface="Arial" panose="020B0604020202020204" pitchFamily="34" charset="0"/>
                          <a:cs typeface="Arial" panose="020B0604020202020204" pitchFamily="34" charset="0"/>
                        </a:rPr>
                        <a:t>Vehicular </a:t>
                      </a:r>
                      <a:r>
                        <a:rPr lang="en-US" altLang="zh-CN" b="0" dirty="0">
                          <a:solidFill>
                            <a:schemeClr val="tx1"/>
                          </a:solidFill>
                          <a:latin typeface="Arial" panose="020B0604020202020204" pitchFamily="34" charset="0"/>
                          <a:cs typeface="Arial" panose="020B0604020202020204" pitchFamily="34" charset="0"/>
                        </a:rPr>
                        <a:t>flow</a:t>
                      </a:r>
                    </a:p>
                  </a:txBody>
                  <a:tcPr anchor="ctr">
                    <a:lnL>
                      <a:noFill/>
                    </a:lnL>
                    <a:lnR>
                      <a:noFill/>
                    </a:lnR>
                    <a:lnT>
                      <a:noFill/>
                    </a:lnT>
                    <a:lnB>
                      <a:noFill/>
                    </a:lnB>
                    <a:lnTlToBr>
                      <a:noFill/>
                    </a:lnTlToBr>
                    <a:lnBlToTr>
                      <a:noFill/>
                    </a:lnBlToTr>
                    <a:noFill/>
                  </a:tcPr>
                </a:tc>
                <a:tc>
                  <a:txBody>
                    <a:bodyPr/>
                    <a:lstStyle/>
                    <a:p>
                      <a:pPr algn="ctr"/>
                      <a:r>
                        <a:rPr lang="en-US" altLang="zh-CN" b="0">
                          <a:solidFill>
                            <a:schemeClr val="tx1"/>
                          </a:solidFill>
                          <a:latin typeface="Arial" panose="020B0604020202020204" pitchFamily="34" charset="0"/>
                          <a:cs typeface="Arial" panose="020B0604020202020204" pitchFamily="34" charset="0"/>
                        </a:rPr>
                        <a:t>T</a:t>
                      </a:r>
                      <a:r>
                        <a:rPr lang="zh-CN" altLang="en-US" b="0">
                          <a:solidFill>
                            <a:schemeClr val="tx1"/>
                          </a:solidFill>
                          <a:latin typeface="Arial" panose="020B0604020202020204" pitchFamily="34" charset="0"/>
                          <a:cs typeface="Arial" panose="020B0604020202020204" pitchFamily="34" charset="0"/>
                        </a:rPr>
                        <a:t>raffic stream</a:t>
                      </a:r>
                    </a:p>
                  </a:txBody>
                  <a:tcPr anchor="ctr">
                    <a:lnL>
                      <a:noFill/>
                    </a:lnL>
                    <a:lnR>
                      <a:noFill/>
                    </a:lnR>
                    <a:lnT>
                      <a:noFill/>
                    </a:lnT>
                    <a:lnB>
                      <a:noFill/>
                    </a:lnB>
                    <a:lnTlToBr>
                      <a:noFill/>
                    </a:lnTlToBr>
                    <a:lnBlToTr>
                      <a:noFill/>
                    </a:lnBlToTr>
                    <a:noFill/>
                  </a:tcPr>
                </a:tc>
                <a:tc>
                  <a:txBody>
                    <a:bodyPr/>
                    <a:lstStyle/>
                    <a:p>
                      <a:pPr algn="ctr"/>
                      <a:r>
                        <a:rPr lang="en-US" altLang="zh-CN" b="0" dirty="0">
                          <a:solidFill>
                            <a:schemeClr val="tx1"/>
                          </a:solidFill>
                          <a:latin typeface="Arial" panose="020B0604020202020204" pitchFamily="34" charset="0"/>
                          <a:cs typeface="Arial" panose="020B0604020202020204" pitchFamily="34" charset="0"/>
                        </a:rPr>
                        <a:t> </a:t>
                      </a:r>
                      <a:endParaRPr lang="zh-CN" altLang="en-US" b="0" dirty="0">
                        <a:solidFill>
                          <a:schemeClr val="tx1"/>
                        </a:solidFill>
                        <a:latin typeface="Arial" panose="020B0604020202020204" pitchFamily="34" charset="0"/>
                        <a:cs typeface="Arial" panose="020B0604020202020204" pitchFamily="34" charset="0"/>
                      </a:endParaRPr>
                    </a:p>
                  </a:txBody>
                  <a:tcPr anchor="ctr">
                    <a:lnL>
                      <a:noFill/>
                    </a:lnL>
                    <a:lnR>
                      <a:noFill/>
                    </a:lnR>
                    <a:lnT>
                      <a:noFill/>
                    </a:lnT>
                    <a:lnB>
                      <a:noFill/>
                    </a:lnB>
                    <a:lnTlToBr>
                      <a:noFill/>
                    </a:lnTlToBr>
                    <a:lnBlToTr>
                      <a:noFill/>
                    </a:lnBlToTr>
                    <a:noFill/>
                  </a:tcPr>
                </a:tc>
                <a:tc>
                  <a:txBody>
                    <a:bodyPr/>
                    <a:lstStyle/>
                    <a:p>
                      <a:pPr algn="ctr">
                        <a:buNone/>
                      </a:pPr>
                      <a:r>
                        <a:rPr lang="en-US" altLang="zh-CN" b="0" dirty="0">
                          <a:solidFill>
                            <a:schemeClr val="tx1"/>
                          </a:solidFill>
                          <a:latin typeface="Arial" panose="020B0604020202020204" pitchFamily="34" charset="0"/>
                          <a:cs typeface="Arial" panose="020B0604020202020204" pitchFamily="34" charset="0"/>
                        </a:rPr>
                        <a:t>etc.</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30275">
                <a:tc>
                  <a:txBody>
                    <a:bodyPr/>
                    <a:lstStyle/>
                    <a:p>
                      <a:pPr algn="ctr"/>
                      <a:r>
                        <a:rPr lang="en-US" altLang="zh-CN" b="1" dirty="0">
                          <a:solidFill>
                            <a:srgbClr val="C00000"/>
                          </a:solidFill>
                          <a:latin typeface="Arial" panose="020B0604020202020204" pitchFamily="34" charset="0"/>
                          <a:cs typeface="Arial" panose="020B0604020202020204" pitchFamily="34" charset="0"/>
                        </a:rPr>
                        <a:t>Steady state</a:t>
                      </a: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r>
                        <a:rPr lang="en-US" altLang="zh-CN" b="0">
                          <a:solidFill>
                            <a:schemeClr val="tx1"/>
                          </a:solidFill>
                          <a:latin typeface="Arial" panose="020B0604020202020204" pitchFamily="34" charset="0"/>
                          <a:cs typeface="Arial" panose="020B0604020202020204" pitchFamily="34" charset="0"/>
                        </a:rPr>
                        <a:t>S</a:t>
                      </a:r>
                      <a:r>
                        <a:rPr lang="zh-CN" altLang="en-US" b="0">
                          <a:solidFill>
                            <a:schemeClr val="tx1"/>
                          </a:solidFill>
                          <a:latin typeface="Arial" panose="020B0604020202020204" pitchFamily="34" charset="0"/>
                          <a:cs typeface="Arial" panose="020B0604020202020204" pitchFamily="34" charset="0"/>
                        </a:rPr>
                        <a:t>table state</a:t>
                      </a: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r>
                        <a:rPr lang="zh-CN" altLang="en-US" b="0">
                          <a:solidFill>
                            <a:schemeClr val="tx1"/>
                          </a:solidFill>
                          <a:latin typeface="Arial" panose="020B0604020202020204" pitchFamily="34" charset="0"/>
                          <a:cs typeface="Arial" panose="020B0604020202020204" pitchFamily="34" charset="0"/>
                        </a:rPr>
                        <a:t> </a:t>
                      </a:r>
                      <a:r>
                        <a:rPr lang="en-US" altLang="zh-CN" b="0">
                          <a:solidFill>
                            <a:schemeClr val="tx1"/>
                          </a:solidFill>
                          <a:latin typeface="Arial" panose="020B0604020202020204" pitchFamily="34" charset="0"/>
                          <a:cs typeface="Arial" panose="020B0604020202020204" pitchFamily="34" charset="0"/>
                        </a:rPr>
                        <a:t>S</a:t>
                      </a:r>
                      <a:r>
                        <a:rPr lang="zh-CN" altLang="en-US" b="0">
                          <a:solidFill>
                            <a:schemeClr val="tx1"/>
                          </a:solidFill>
                          <a:latin typeface="Arial" panose="020B0604020202020204" pitchFamily="34" charset="0"/>
                          <a:cs typeface="Arial" panose="020B0604020202020204" pitchFamily="34" charset="0"/>
                        </a:rPr>
                        <a:t>table condition</a:t>
                      </a: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r>
                        <a:rPr lang="en-US" altLang="zh-CN" b="0" dirty="0">
                          <a:solidFill>
                            <a:schemeClr val="tx1"/>
                          </a:solidFill>
                          <a:latin typeface="Arial" panose="020B0604020202020204" pitchFamily="34" charset="0"/>
                          <a:cs typeface="Arial" panose="020B0604020202020204" pitchFamily="34" charset="0"/>
                        </a:rPr>
                        <a:t>Steady </a:t>
                      </a:r>
                      <a:r>
                        <a:rPr lang="zh-CN" altLang="en-US" b="0" dirty="0">
                          <a:solidFill>
                            <a:schemeClr val="tx1"/>
                          </a:solidFill>
                          <a:latin typeface="Arial" panose="020B0604020202020204" pitchFamily="34" charset="0"/>
                          <a:cs typeface="Arial" panose="020B0604020202020204" pitchFamily="34" charset="0"/>
                        </a:rPr>
                        <a:t>condition</a:t>
                      </a: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buNone/>
                      </a:pPr>
                      <a:r>
                        <a:rPr lang="en-US" altLang="zh-CN" b="0" dirty="0">
                          <a:solidFill>
                            <a:schemeClr val="tx1"/>
                          </a:solidFill>
                          <a:latin typeface="Arial" panose="020B0604020202020204" pitchFamily="34" charset="0"/>
                          <a:cs typeface="Arial" panose="020B0604020202020204" pitchFamily="34" charset="0"/>
                        </a:rPr>
                        <a:t>etc.</a:t>
                      </a:r>
                    </a:p>
                  </a:txBody>
                  <a:tcPr anchor="ctr">
                    <a:lnL>
                      <a:noFill/>
                    </a:lnL>
                    <a:lnR>
                      <a:noFill/>
                    </a:lnR>
                    <a:lnT>
                      <a:noFill/>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Synonyms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8023" y="2468062"/>
            <a:ext cx="6617259" cy="2183765"/>
          </a:xfrm>
          <a:prstGeom prst="rect">
            <a:avLst/>
          </a:prstGeom>
        </p:spPr>
        <p:txBody>
          <a:bodyPr wrap="square">
            <a:spAutoFit/>
          </a:bodyPr>
          <a:lstStyle/>
          <a:p>
            <a:pPr marL="457200" lvl="0" indent="-457200">
              <a:buFont typeface="Arial" panose="020B0604020202020204" pitchFamily="34" charset="0"/>
              <a:buChar char="•"/>
            </a:pPr>
            <a:r>
              <a:rPr lang="en-US" altLang="zh-CN" sz="2000" dirty="0">
                <a:solidFill>
                  <a:prstClr val="black"/>
                </a:solidFill>
                <a:latin typeface="Arial" panose="020B0604020202020204" pitchFamily="34" charset="0"/>
                <a:cs typeface="Arial" panose="020B0604020202020204" pitchFamily="34" charset="0"/>
              </a:rPr>
              <a:t>AND :limits your search (often preset in most search engines)</a:t>
            </a:r>
          </a:p>
          <a:p>
            <a:pPr marL="457200" lvl="0" indent="-457200">
              <a:buFont typeface="Arial" panose="020B0604020202020204" pitchFamily="34" charset="0"/>
              <a:buChar char="•"/>
            </a:pPr>
            <a:endParaRPr lang="en-US" altLang="zh-CN" sz="28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US" altLang="zh-CN" sz="2000" dirty="0">
                <a:solidFill>
                  <a:prstClr val="black"/>
                </a:solidFill>
                <a:latin typeface="Arial" panose="020B0604020202020204" pitchFamily="34" charset="0"/>
                <a:cs typeface="Arial" panose="020B0604020202020204" pitchFamily="34" charset="0"/>
              </a:rPr>
              <a:t>OR: expands your research</a:t>
            </a:r>
          </a:p>
          <a:p>
            <a:pPr marL="457200" lvl="0" indent="-457200">
              <a:buFont typeface="Arial" panose="020B0604020202020204" pitchFamily="34" charset="0"/>
              <a:buChar char="•"/>
            </a:pPr>
            <a:endParaRPr lang="en-US" altLang="zh-CN" sz="28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US" altLang="zh-CN" sz="2000" dirty="0">
                <a:solidFill>
                  <a:prstClr val="black"/>
                </a:solidFill>
                <a:latin typeface="Arial" panose="020B0604020202020204" pitchFamily="34" charset="0"/>
                <a:cs typeface="Arial" panose="020B0604020202020204" pitchFamily="34" charset="0"/>
              </a:rPr>
              <a:t>NOT : ‘-’</a:t>
            </a:r>
          </a:p>
        </p:txBody>
      </p:sp>
      <p:sp>
        <p:nvSpPr>
          <p:cNvPr id="5" name="矩形 4"/>
          <p:cNvSpPr/>
          <p:nvPr/>
        </p:nvSpPr>
        <p:spPr>
          <a:xfrm>
            <a:off x="488315" y="1343660"/>
            <a:ext cx="6617335" cy="829945"/>
          </a:xfrm>
          <a:prstGeom prst="rect">
            <a:avLst/>
          </a:prstGeom>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	To combine words and phrases into search queries that will result in more relevant material.</a:t>
            </a:r>
          </a:p>
        </p:txBody>
      </p:sp>
      <p:pic>
        <p:nvPicPr>
          <p:cNvPr id="6" name="图片 5"/>
          <p:cNvPicPr>
            <a:picLocks noChangeAspect="1"/>
          </p:cNvPicPr>
          <p:nvPr/>
        </p:nvPicPr>
        <p:blipFill>
          <a:blip r:embed="rId2"/>
          <a:stretch>
            <a:fillRect/>
          </a:stretch>
        </p:blipFill>
        <p:spPr>
          <a:xfrm>
            <a:off x="7105282" y="1254306"/>
            <a:ext cx="1714500" cy="2095500"/>
          </a:xfrm>
          <a:prstGeom prst="rect">
            <a:avLst/>
          </a:prstGeom>
        </p:spPr>
      </p:pic>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14</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4. Boolean Operations</a:t>
            </a:r>
            <a:endParaRPr lang="en-US" altLang="zh-CN" sz="3200" b="1" dirty="0">
              <a:latin typeface="Arial" panose="020B0604020202020204" pitchFamily="34" charset="0"/>
              <a:cs typeface="Arial" panose="020B0604020202020204" pitchFamily="34" charset="0"/>
            </a:endParaRPr>
          </a:p>
        </p:txBody>
      </p:sp>
      <p:sp>
        <p:nvSpPr>
          <p:cNvPr id="9" name="矩形 8"/>
          <p:cNvSpPr/>
          <p:nvPr/>
        </p:nvSpPr>
        <p:spPr>
          <a:xfrm>
            <a:off x="709930" y="5036820"/>
            <a:ext cx="8325485" cy="1138773"/>
          </a:xfrm>
          <a:prstGeom prst="rect">
            <a:avLst/>
          </a:prstGeom>
        </p:spPr>
        <p:txBody>
          <a:bodyPr wrap="square">
            <a:spAutoFit/>
          </a:bodyPr>
          <a:lstStyle/>
          <a:p>
            <a:pPr algn="l"/>
            <a:r>
              <a:rPr lang="en-US" altLang="zh-CN" sz="2000" b="1" dirty="0">
                <a:solidFill>
                  <a:srgbClr val="C00000"/>
                </a:solidFill>
                <a:latin typeface="Arial" panose="020B0604020202020204" pitchFamily="34" charset="0"/>
                <a:cs typeface="Arial" panose="020B0604020202020204" pitchFamily="34" charset="0"/>
              </a:rPr>
              <a:t>E.g.2</a:t>
            </a:r>
            <a:r>
              <a:rPr lang="en-US" altLang="zh-CN" sz="2000" b="1" dirty="0">
                <a:solidFill>
                  <a:srgbClr val="C00000"/>
                </a:solidFill>
                <a:latin typeface="Arial" panose="020B0604020202020204" pitchFamily="34" charset="0"/>
                <a:cs typeface="Arial" panose="020B0604020202020204" pitchFamily="34" charset="0"/>
                <a:sym typeface="+mn-ea"/>
              </a:rPr>
              <a:t>:</a:t>
            </a:r>
            <a:endParaRPr lang="en-US" altLang="zh-CN" sz="2000" dirty="0">
              <a:latin typeface="Arial" panose="020B0604020202020204" pitchFamily="34" charset="0"/>
              <a:cs typeface="Arial" panose="020B0604020202020204" pitchFamily="34" charset="0"/>
            </a:endParaRPr>
          </a:p>
          <a:p>
            <a:pPr algn="l"/>
            <a:r>
              <a:rPr lang="en-US" altLang="zh-CN" sz="20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The </a:t>
            </a:r>
            <a:r>
              <a:rPr lang="en-US" altLang="zh-CN" sz="2400" b="1" dirty="0">
                <a:solidFill>
                  <a:srgbClr val="C00000"/>
                </a:solidFill>
                <a:latin typeface="Arial" panose="020B0604020202020204" pitchFamily="34" charset="0"/>
                <a:cs typeface="Arial" panose="020B0604020202020204" pitchFamily="34" charset="0"/>
              </a:rPr>
              <a:t>user equilibrium</a:t>
            </a:r>
            <a:r>
              <a:rPr lang="en-US" altLang="zh-CN" sz="2400" dirty="0">
                <a:latin typeface="Arial" panose="020B0604020202020204" pitchFamily="34" charset="0"/>
                <a:cs typeface="Arial" panose="020B0604020202020204" pitchFamily="34" charset="0"/>
              </a:rPr>
              <a:t> of </a:t>
            </a:r>
            <a:r>
              <a:rPr lang="en-US" altLang="zh-CN" sz="2400" b="1" dirty="0">
                <a:solidFill>
                  <a:srgbClr val="C00000"/>
                </a:solidFill>
                <a:latin typeface="Arial" panose="020B0604020202020204" pitchFamily="34" charset="0"/>
                <a:cs typeface="Arial" panose="020B0604020202020204" pitchFamily="34" charset="0"/>
              </a:rPr>
              <a:t>dynamic traffic assignment </a:t>
            </a:r>
            <a:r>
              <a:rPr lang="en-US" altLang="zh-CN" sz="2400" b="1" dirty="0">
                <a:solidFill>
                  <a:srgbClr val="C00000"/>
                </a:solidFill>
                <a:latin typeface="Arial" panose="020B0604020202020204" pitchFamily="34" charset="0"/>
                <a:cs typeface="Arial" panose="020B0604020202020204" pitchFamily="34" charset="0"/>
                <a:sym typeface="+mn-ea"/>
              </a:rPr>
              <a:t>model</a:t>
            </a:r>
            <a:r>
              <a:rPr lang="en-US" altLang="zh-CN" sz="2400" b="1" dirty="0">
                <a:solidFill>
                  <a:schemeClr val="tx1"/>
                </a:solidFill>
                <a:latin typeface="Arial" panose="020B0604020202020204" pitchFamily="34" charset="0"/>
                <a:cs typeface="Arial" panose="020B0604020202020204" pitchFamily="34" charset="0"/>
                <a:sym typeface="+mn-ea"/>
              </a:rPr>
              <a:t> </a:t>
            </a:r>
            <a:r>
              <a:rPr lang="en-US" altLang="zh-CN" sz="2400" dirty="0">
                <a:solidFill>
                  <a:schemeClr val="tx1"/>
                </a:solidFill>
                <a:latin typeface="Arial" panose="020B0604020202020204" pitchFamily="34" charset="0"/>
                <a:cs typeface="Arial" panose="020B0604020202020204" pitchFamily="34" charset="0"/>
                <a:sym typeface="+mn-ea"/>
              </a:rPr>
              <a:t>or</a:t>
            </a:r>
            <a:r>
              <a:rPr lang="en-US" altLang="zh-CN" sz="2400" b="1" dirty="0">
                <a:solidFill>
                  <a:srgbClr val="C00000"/>
                </a:solidFill>
                <a:latin typeface="Arial" panose="020B0604020202020204" pitchFamily="34" charset="0"/>
                <a:cs typeface="Arial" panose="020B0604020202020204" pitchFamily="34" charset="0"/>
                <a:sym typeface="+mn-ea"/>
              </a:rPr>
              <a:t> formulation</a:t>
            </a:r>
            <a:r>
              <a:rPr lang="en-US" altLang="zh-C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while</a:t>
            </a:r>
            <a:r>
              <a:rPr lang="en-US" sz="2400" b="1" dirty="0">
                <a:solidFill>
                  <a:srgbClr val="7030A0"/>
                </a:solidFill>
                <a:latin typeface="Arial" panose="020B0604020202020204" pitchFamily="34" charset="0"/>
                <a:cs typeface="Arial" panose="020B0604020202020204" pitchFamily="34" charset="0"/>
              </a:rPr>
              <a:t> system optimal</a:t>
            </a:r>
            <a:r>
              <a:rPr 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is </a:t>
            </a:r>
            <a:r>
              <a:rPr lang="en-US" sz="2400" dirty="0">
                <a:latin typeface="Arial" panose="020B0604020202020204" pitchFamily="34" charset="0"/>
                <a:cs typeface="Arial" panose="020B0604020202020204" pitchFamily="34" charset="0"/>
              </a:rPr>
              <a:t>excluded.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r="7217" b="39673"/>
          <a:stretch>
            <a:fillRect/>
          </a:stretch>
        </p:blipFill>
        <p:spPr>
          <a:xfrm>
            <a:off x="565029" y="2314980"/>
            <a:ext cx="8104110" cy="3677515"/>
          </a:xfrm>
          <a:prstGeom prst="rect">
            <a:avLst/>
          </a:prstGeom>
        </p:spPr>
      </p:pic>
      <p:sp>
        <p:nvSpPr>
          <p:cNvPr id="5" name="椭圆形标注 4"/>
          <p:cNvSpPr/>
          <p:nvPr/>
        </p:nvSpPr>
        <p:spPr>
          <a:xfrm>
            <a:off x="2356485" y="2837180"/>
            <a:ext cx="1579880" cy="688340"/>
          </a:xfrm>
          <a:prstGeom prst="wedgeEllipseCallout">
            <a:avLst>
              <a:gd name="adj1" fmla="val 44900"/>
              <a:gd name="adj2" fmla="val -7751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rial" panose="020B0604020202020204" pitchFamily="34" charset="0"/>
                <a:cs typeface="Arial" panose="020B0604020202020204" pitchFamily="34" charset="0"/>
              </a:rPr>
              <a:t>AND</a:t>
            </a:r>
            <a:endParaRPr lang="zh-CN" altLang="en-US" sz="2400" dirty="0">
              <a:solidFill>
                <a:schemeClr val="tx1"/>
              </a:solidFill>
              <a:latin typeface="Arial" panose="020B0604020202020204" pitchFamily="34" charset="0"/>
              <a:cs typeface="Arial" panose="020B0604020202020204" pitchFamily="34" charset="0"/>
            </a:endParaRPr>
          </a:p>
        </p:txBody>
      </p:sp>
      <p:sp>
        <p:nvSpPr>
          <p:cNvPr id="3" name="矩形 2"/>
          <p:cNvSpPr/>
          <p:nvPr/>
        </p:nvSpPr>
        <p:spPr>
          <a:xfrm>
            <a:off x="536400" y="1076400"/>
            <a:ext cx="8013065" cy="82994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	Default to the “AND” operator :the</a:t>
            </a:r>
            <a:r>
              <a:rPr lang="en-US" altLang="zh-CN" sz="2400" dirty="0">
                <a:solidFill>
                  <a:srgbClr val="C00000"/>
                </a:solidFill>
                <a:latin typeface="Arial" panose="020B0604020202020204" pitchFamily="34" charset="0"/>
                <a:cs typeface="Arial" panose="020B0604020202020204" pitchFamily="34" charset="0"/>
              </a:rPr>
              <a:t> </a:t>
            </a:r>
            <a:r>
              <a:rPr lang="en-US" altLang="zh-CN" sz="2400" b="1" dirty="0">
                <a:solidFill>
                  <a:srgbClr val="C00000"/>
                </a:solidFill>
                <a:latin typeface="Arial" panose="020B0604020202020204" pitchFamily="34" charset="0"/>
                <a:cs typeface="Arial" panose="020B0604020202020204" pitchFamily="34" charset="0"/>
              </a:rPr>
              <a:t>space </a:t>
            </a:r>
            <a:r>
              <a:rPr lang="en-US" altLang="zh-CN" sz="2400" dirty="0">
                <a:solidFill>
                  <a:prstClr val="black"/>
                </a:solidFill>
                <a:latin typeface="Arial" panose="020B0604020202020204" pitchFamily="34" charset="0"/>
                <a:cs typeface="Arial" panose="020B0604020202020204" pitchFamily="34" charset="0"/>
              </a:rPr>
              <a:t>between the key words represents the word “AND”.</a:t>
            </a:r>
          </a:p>
        </p:txBody>
      </p:sp>
      <p:sp>
        <p:nvSpPr>
          <p:cNvPr id="4" name="灯片编号占位符 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15</a:t>
            </a:fld>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4. Boolean Operations-And</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r="1057" b="27071"/>
          <a:stretch>
            <a:fillRect/>
          </a:stretch>
        </p:blipFill>
        <p:spPr>
          <a:xfrm>
            <a:off x="536555" y="1969912"/>
            <a:ext cx="8255679" cy="3556598"/>
          </a:xfrm>
          <a:prstGeom prst="rect">
            <a:avLst/>
          </a:prstGeom>
        </p:spPr>
      </p:pic>
      <p:sp>
        <p:nvSpPr>
          <p:cNvPr id="7" name="矩形 6"/>
          <p:cNvSpPr/>
          <p:nvPr/>
        </p:nvSpPr>
        <p:spPr>
          <a:xfrm>
            <a:off x="536400" y="1076400"/>
            <a:ext cx="8371205"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Expand your research: find articles with at least one words. </a:t>
            </a:r>
          </a:p>
        </p:txBody>
      </p:sp>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16</a:t>
            </a:fld>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4. Boolean Operations-Or</a:t>
            </a:r>
            <a:endParaRPr lang="en-US" altLang="zh-CN" sz="3200" b="1" dirty="0">
              <a:latin typeface="Arial" panose="020B0604020202020204" pitchFamily="34" charset="0"/>
              <a:cs typeface="Arial" panose="020B0604020202020204" pitchFamily="34" charset="0"/>
            </a:endParaRPr>
          </a:p>
        </p:txBody>
      </p:sp>
      <p:sp>
        <p:nvSpPr>
          <p:cNvPr id="5" name="椭圆形标注 4"/>
          <p:cNvSpPr/>
          <p:nvPr/>
        </p:nvSpPr>
        <p:spPr>
          <a:xfrm>
            <a:off x="3782060" y="2506980"/>
            <a:ext cx="1579880" cy="688340"/>
          </a:xfrm>
          <a:prstGeom prst="wedgeEllipseCallout">
            <a:avLst>
              <a:gd name="adj1" fmla="val 44900"/>
              <a:gd name="adj2" fmla="val -7751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r="4192" b="24397"/>
          <a:stretch>
            <a:fillRect/>
          </a:stretch>
        </p:blipFill>
        <p:spPr>
          <a:xfrm>
            <a:off x="536454" y="1968117"/>
            <a:ext cx="8057999" cy="3542957"/>
          </a:xfrm>
          <a:prstGeom prst="rect">
            <a:avLst/>
          </a:prstGeom>
        </p:spPr>
      </p:pic>
      <p:sp>
        <p:nvSpPr>
          <p:cNvPr id="7" name="矩形 6"/>
          <p:cNvSpPr/>
          <p:nvPr/>
        </p:nvSpPr>
        <p:spPr>
          <a:xfrm>
            <a:off x="536400" y="1076400"/>
            <a:ext cx="8317230"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Limit your research: find articles with at least one words. </a:t>
            </a:r>
          </a:p>
        </p:txBody>
      </p:sp>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17</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4. Boolean Operations-Not</a:t>
            </a:r>
            <a:endParaRPr lang="en-US" altLang="zh-CN" sz="3200" b="1" dirty="0">
              <a:latin typeface="Arial" panose="020B0604020202020204" pitchFamily="34" charset="0"/>
              <a:cs typeface="Arial" panose="020B0604020202020204" pitchFamily="34" charset="0"/>
            </a:endParaRPr>
          </a:p>
        </p:txBody>
      </p:sp>
      <p:sp>
        <p:nvSpPr>
          <p:cNvPr id="4" name="椭圆形标注 3"/>
          <p:cNvSpPr/>
          <p:nvPr/>
        </p:nvSpPr>
        <p:spPr>
          <a:xfrm>
            <a:off x="4782820" y="2563495"/>
            <a:ext cx="1579880" cy="688340"/>
          </a:xfrm>
          <a:prstGeom prst="wedgeEllipseCallout">
            <a:avLst>
              <a:gd name="adj1" fmla="val 44900"/>
              <a:gd name="adj2" fmla="val -7751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NOT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3"/>
            <a:stretch>
              <a:fillRect/>
            </a:stretch>
          </p:blipFill>
          <p:spPr>
            <a:xfrm>
              <a:off x="177085" y="1453227"/>
              <a:ext cx="7477125" cy="419100"/>
            </a:xfrm>
            <a:prstGeom prst="rect">
              <a:avLst/>
            </a:prstGeom>
          </p:spPr>
        </p:pic>
        <p:pic>
          <p:nvPicPr>
            <p:cNvPr id="11" name="图片 10"/>
            <p:cNvPicPr>
              <a:picLocks noChangeAspect="1"/>
            </p:cNvPicPr>
            <p:nvPr/>
          </p:nvPicPr>
          <p:blipFill>
            <a:blip r:embed="rId4"/>
            <a:stretch>
              <a:fillRect/>
            </a:stretch>
          </p:blipFill>
          <p:spPr>
            <a:xfrm>
              <a:off x="7654210" y="1462752"/>
              <a:ext cx="1076325" cy="409575"/>
            </a:xfrm>
            <a:prstGeom prst="rect">
              <a:avLst/>
            </a:prstGeom>
          </p:spPr>
        </p:pic>
      </p:grpSp>
      <p:pic>
        <p:nvPicPr>
          <p:cNvPr id="14" name="图片 13"/>
          <p:cNvPicPr>
            <a:picLocks noChangeAspect="1"/>
          </p:cNvPicPr>
          <p:nvPr/>
        </p:nvPicPr>
        <p:blipFill>
          <a:blip r:embed="rId5"/>
          <a:stretch>
            <a:fillRect/>
          </a:stretch>
        </p:blipFill>
        <p:spPr>
          <a:xfrm>
            <a:off x="2213927" y="2473701"/>
            <a:ext cx="5248275" cy="3962400"/>
          </a:xfrm>
          <a:prstGeom prst="rect">
            <a:avLst/>
          </a:prstGeom>
        </p:spPr>
      </p:pic>
      <p:sp>
        <p:nvSpPr>
          <p:cNvPr id="3" name="下箭头 2"/>
          <p:cNvSpPr/>
          <p:nvPr/>
        </p:nvSpPr>
        <p:spPr>
          <a:xfrm>
            <a:off x="4770446" y="1968397"/>
            <a:ext cx="133165" cy="40923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18</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500062" y="2215852"/>
            <a:ext cx="5248275" cy="3962400"/>
          </a:xfrm>
          <a:prstGeom prst="rect">
            <a:avLst/>
          </a:prstGeom>
        </p:spPr>
      </p:pic>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3"/>
            <a:stretch>
              <a:fillRect/>
            </a:stretch>
          </p:blipFill>
          <p:spPr>
            <a:xfrm>
              <a:off x="177085" y="1453227"/>
              <a:ext cx="7477125" cy="419100"/>
            </a:xfrm>
            <a:prstGeom prst="rect">
              <a:avLst/>
            </a:prstGeom>
          </p:spPr>
        </p:pic>
        <p:pic>
          <p:nvPicPr>
            <p:cNvPr id="11" name="图片 10"/>
            <p:cNvPicPr>
              <a:picLocks noChangeAspect="1"/>
            </p:cNvPicPr>
            <p:nvPr/>
          </p:nvPicPr>
          <p:blipFill>
            <a:blip r:embed="rId4"/>
            <a:stretch>
              <a:fillRect/>
            </a:stretch>
          </p:blipFill>
          <p:spPr>
            <a:xfrm>
              <a:off x="7654210" y="1462752"/>
              <a:ext cx="1076325" cy="409575"/>
            </a:xfrm>
            <a:prstGeom prst="rect">
              <a:avLst/>
            </a:prstGeom>
          </p:spPr>
        </p:pic>
      </p:grpSp>
      <p:sp>
        <p:nvSpPr>
          <p:cNvPr id="8" name="矩形 7"/>
          <p:cNvSpPr/>
          <p:nvPr/>
        </p:nvSpPr>
        <p:spPr>
          <a:xfrm>
            <a:off x="5748020" y="2872740"/>
            <a:ext cx="3331845" cy="1568450"/>
          </a:xfrm>
          <a:prstGeom prst="rect">
            <a:avLst/>
          </a:prstGeom>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“Find articles with all words” included but not necessarily in the </a:t>
            </a:r>
            <a:r>
              <a:rPr lang="en-US" altLang="zh-CN" sz="2400" b="1" dirty="0">
                <a:solidFill>
                  <a:srgbClr val="C00000"/>
                </a:solidFill>
                <a:latin typeface="Arial" panose="020B0604020202020204" pitchFamily="34" charset="0"/>
                <a:cs typeface="Arial" panose="020B0604020202020204" pitchFamily="34" charset="0"/>
              </a:rPr>
              <a:t>specified order</a:t>
            </a:r>
            <a:r>
              <a:rPr lang="en-US" altLang="zh-CN" sz="2400" dirty="0">
                <a:solidFill>
                  <a:prstClr val="black"/>
                </a:solidFill>
                <a:latin typeface="Arial" panose="020B0604020202020204" pitchFamily="34" charset="0"/>
                <a:cs typeface="Arial" panose="020B0604020202020204" pitchFamily="34" charset="0"/>
              </a:rPr>
              <a:t>.</a:t>
            </a:r>
          </a:p>
        </p:txBody>
      </p:sp>
      <p:sp>
        <p:nvSpPr>
          <p:cNvPr id="3" name="矩形 2"/>
          <p:cNvSpPr/>
          <p:nvPr/>
        </p:nvSpPr>
        <p:spPr>
          <a:xfrm>
            <a:off x="500062" y="2783177"/>
            <a:ext cx="2146300" cy="596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19</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5240"/>
            <a:ext cx="9144000" cy="1257935"/>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2732405" y="229235"/>
            <a:ext cx="3679190" cy="768350"/>
          </a:xfrm>
          <a:prstGeom prst="rect">
            <a:avLst/>
          </a:prstGeom>
        </p:spPr>
        <p:txBody>
          <a:bodyPr wrap="square">
            <a:spAutoFit/>
          </a:bodyPr>
          <a:lstStyle/>
          <a:p>
            <a:pPr algn="ctr">
              <a:defRPr/>
            </a:pPr>
            <a:r>
              <a:rPr lang="en-US" altLang="zh-CN" sz="4400" kern="100" dirty="0">
                <a:solidFill>
                  <a:schemeClr val="bg1"/>
                </a:solidFill>
                <a:latin typeface="Arial" panose="020B0604020202020204" pitchFamily="34" charset="0"/>
                <a:ea typeface="微软雅黑" panose="020B0503020204020204" pitchFamily="34" charset="-122"/>
                <a:cs typeface="Arial" panose="020B0604020202020204" pitchFamily="34" charset="0"/>
              </a:rPr>
              <a:t>CONTENTS</a:t>
            </a:r>
          </a:p>
        </p:txBody>
      </p:sp>
      <p:sp>
        <p:nvSpPr>
          <p:cNvPr id="3" name="椭圆 2"/>
          <p:cNvSpPr/>
          <p:nvPr/>
        </p:nvSpPr>
        <p:spPr>
          <a:xfrm>
            <a:off x="412901" y="1949828"/>
            <a:ext cx="871292" cy="871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1</a:t>
            </a:r>
            <a:endParaRPr lang="zh-CN" altLang="en-US" sz="3600" dirty="0">
              <a:latin typeface="+mj-lt"/>
            </a:endParaRPr>
          </a:p>
        </p:txBody>
      </p:sp>
      <p:sp>
        <p:nvSpPr>
          <p:cNvPr id="19" name="文本框 6"/>
          <p:cNvSpPr txBox="1">
            <a:spLocks noChangeArrowheads="1"/>
          </p:cNvSpPr>
          <p:nvPr/>
        </p:nvSpPr>
        <p:spPr bwMode="auto">
          <a:xfrm>
            <a:off x="1365517" y="3686896"/>
            <a:ext cx="2520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2400">
                <a:solidFill>
                  <a:schemeClr val="accent1"/>
                </a:solidFill>
                <a:latin typeface="Arial" panose="020B0604020202020204" pitchFamily="34" charset="0"/>
                <a:ea typeface="+mj-ea"/>
                <a:cs typeface="Arial" panose="020B0604020202020204" pitchFamily="34" charset="0"/>
              </a:rPr>
              <a:t>Literature Search</a:t>
            </a:r>
          </a:p>
        </p:txBody>
      </p:sp>
      <p:sp>
        <p:nvSpPr>
          <p:cNvPr id="20" name="文本框 6"/>
          <p:cNvSpPr txBox="1">
            <a:spLocks noChangeArrowheads="1"/>
          </p:cNvSpPr>
          <p:nvPr/>
        </p:nvSpPr>
        <p:spPr bwMode="auto">
          <a:xfrm>
            <a:off x="1365313" y="5152919"/>
            <a:ext cx="29787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buClrTx/>
              <a:buSzTx/>
              <a:buFontTx/>
              <a:defRPr/>
            </a:pPr>
            <a:r>
              <a:rPr lang="en-US" altLang="zh-CN" sz="2400">
                <a:solidFill>
                  <a:schemeClr val="accent1"/>
                </a:solidFill>
                <a:latin typeface="Arial" panose="020B0604020202020204" pitchFamily="34" charset="0"/>
                <a:ea typeface="+mj-ea"/>
                <a:cs typeface="Arial" panose="020B0604020202020204" pitchFamily="34" charset="0"/>
                <a:sym typeface="+mn-ea"/>
              </a:rPr>
              <a:t>Literature Limit/</a:t>
            </a:r>
          </a:p>
          <a:p>
            <a:pPr algn="l" fontAlgn="base">
              <a:buClrTx/>
              <a:buSzTx/>
              <a:buFontTx/>
              <a:defRPr/>
            </a:pPr>
            <a:r>
              <a:rPr lang="en-US" altLang="zh-CN" sz="2400">
                <a:solidFill>
                  <a:schemeClr val="accent1"/>
                </a:solidFill>
                <a:latin typeface="Arial" panose="020B0604020202020204" pitchFamily="34" charset="0"/>
                <a:ea typeface="+mj-ea"/>
                <a:cs typeface="Arial" panose="020B0604020202020204" pitchFamily="34" charset="0"/>
                <a:sym typeface="+mn-ea"/>
              </a:rPr>
              <a:t>Literature Expansion</a:t>
            </a:r>
            <a:endParaRPr lang="en-US" altLang="zh-CN" sz="2400">
              <a:solidFill>
                <a:schemeClr val="accent1"/>
              </a:solidFill>
              <a:latin typeface="Arial" panose="020B0604020202020204" pitchFamily="34" charset="0"/>
              <a:ea typeface="+mj-ea"/>
              <a:cs typeface="Arial" panose="020B0604020202020204" pitchFamily="34" charset="0"/>
            </a:endParaRPr>
          </a:p>
        </p:txBody>
      </p:sp>
      <p:sp>
        <p:nvSpPr>
          <p:cNvPr id="22" name="文本框 6"/>
          <p:cNvSpPr txBox="1">
            <a:spLocks noChangeArrowheads="1"/>
          </p:cNvSpPr>
          <p:nvPr/>
        </p:nvSpPr>
        <p:spPr bwMode="auto">
          <a:xfrm>
            <a:off x="1365403" y="2186391"/>
            <a:ext cx="17754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en-US" altLang="zh-CN" sz="2400" dirty="0">
                <a:solidFill>
                  <a:schemeClr val="accent1"/>
                </a:solidFill>
                <a:latin typeface="Arial" panose="020B0604020202020204" pitchFamily="34" charset="0"/>
                <a:ea typeface="+mj-ea"/>
                <a:cs typeface="Arial" panose="020B0604020202020204" pitchFamily="34" charset="0"/>
              </a:rPr>
              <a:t>Introduction</a:t>
            </a:r>
            <a:endParaRPr lang="zh-CN" altLang="en-US" sz="2400" dirty="0">
              <a:solidFill>
                <a:schemeClr val="accent1"/>
              </a:solidFill>
              <a:latin typeface="Arial" panose="020B0604020202020204" pitchFamily="34" charset="0"/>
              <a:ea typeface="+mj-ea"/>
              <a:cs typeface="Arial" panose="020B0604020202020204" pitchFamily="34" charset="0"/>
            </a:endParaRPr>
          </a:p>
        </p:txBody>
      </p:sp>
      <p:sp>
        <p:nvSpPr>
          <p:cNvPr id="23" name="椭圆 22"/>
          <p:cNvSpPr/>
          <p:nvPr/>
        </p:nvSpPr>
        <p:spPr>
          <a:xfrm>
            <a:off x="378450" y="3450472"/>
            <a:ext cx="871292" cy="871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2</a:t>
            </a:r>
            <a:endParaRPr lang="zh-CN" altLang="en-US" sz="3600" dirty="0">
              <a:latin typeface="+mj-lt"/>
            </a:endParaRPr>
          </a:p>
        </p:txBody>
      </p:sp>
      <p:sp>
        <p:nvSpPr>
          <p:cNvPr id="24" name="椭圆 23"/>
          <p:cNvSpPr/>
          <p:nvPr/>
        </p:nvSpPr>
        <p:spPr>
          <a:xfrm>
            <a:off x="378611" y="4916990"/>
            <a:ext cx="871292" cy="8712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3</a:t>
            </a:r>
            <a:endParaRPr lang="zh-CN" altLang="en-US" sz="3600" dirty="0">
              <a:latin typeface="+mj-lt"/>
            </a:endParaRPr>
          </a:p>
        </p:txBody>
      </p:sp>
      <p:sp>
        <p:nvSpPr>
          <p:cNvPr id="2" name="椭圆 1"/>
          <p:cNvSpPr/>
          <p:nvPr/>
        </p:nvSpPr>
        <p:spPr>
          <a:xfrm>
            <a:off x="4559290" y="1950270"/>
            <a:ext cx="871292" cy="87129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4</a:t>
            </a:r>
            <a:endParaRPr lang="zh-CN" altLang="en-US" sz="3600" dirty="0">
              <a:latin typeface="+mj-lt"/>
            </a:endParaRPr>
          </a:p>
        </p:txBody>
      </p:sp>
      <p:sp>
        <p:nvSpPr>
          <p:cNvPr id="6" name="文本框 6"/>
          <p:cNvSpPr txBox="1">
            <a:spLocks noChangeArrowheads="1"/>
          </p:cNvSpPr>
          <p:nvPr/>
        </p:nvSpPr>
        <p:spPr bwMode="auto">
          <a:xfrm>
            <a:off x="5528945" y="2186305"/>
            <a:ext cx="339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en-US" altLang="zh-CN" sz="2400">
                <a:solidFill>
                  <a:schemeClr val="accent1"/>
                </a:solidFill>
                <a:latin typeface="Arial" panose="020B0604020202020204" pitchFamily="34" charset="0"/>
                <a:ea typeface="+mj-ea"/>
                <a:cs typeface="Arial" panose="020B0604020202020204" pitchFamily="34" charset="0"/>
                <a:sym typeface="+mn-ea"/>
              </a:rPr>
              <a:t>Literature Management</a:t>
            </a:r>
            <a:endParaRPr lang="en-US" altLang="zh-CN" sz="2400">
              <a:solidFill>
                <a:schemeClr val="accent1"/>
              </a:solidFill>
              <a:latin typeface="Arial" panose="020B0604020202020204" pitchFamily="34" charset="0"/>
              <a:ea typeface="+mj-ea"/>
              <a:cs typeface="Arial" panose="020B0604020202020204" pitchFamily="34" charset="0"/>
            </a:endParaRPr>
          </a:p>
        </p:txBody>
      </p:sp>
      <p:sp>
        <p:nvSpPr>
          <p:cNvPr id="10" name="文本框 6"/>
          <p:cNvSpPr txBox="1">
            <a:spLocks noChangeArrowheads="1"/>
          </p:cNvSpPr>
          <p:nvPr/>
        </p:nvSpPr>
        <p:spPr bwMode="auto">
          <a:xfrm>
            <a:off x="5528945" y="3686810"/>
            <a:ext cx="18307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400">
                <a:solidFill>
                  <a:schemeClr val="accent1"/>
                </a:solidFill>
                <a:latin typeface="Arial" panose="020B0604020202020204" pitchFamily="34" charset="0"/>
                <a:ea typeface="+mj-ea"/>
                <a:cs typeface="Arial" panose="020B0604020202020204" pitchFamily="34" charset="0"/>
              </a:rPr>
              <a:t>Examples</a:t>
            </a:r>
            <a:endParaRPr lang="en-US" altLang="zh-CN" sz="2000">
              <a:solidFill>
                <a:schemeClr val="accent1"/>
              </a:solidFill>
              <a:latin typeface="+mj-ea"/>
              <a:ea typeface="+mj-ea"/>
            </a:endParaRPr>
          </a:p>
        </p:txBody>
      </p:sp>
      <p:sp>
        <p:nvSpPr>
          <p:cNvPr id="11" name="椭圆 10"/>
          <p:cNvSpPr/>
          <p:nvPr/>
        </p:nvSpPr>
        <p:spPr>
          <a:xfrm>
            <a:off x="4559290" y="3450775"/>
            <a:ext cx="871292" cy="8712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5</a:t>
            </a:r>
            <a:endParaRPr lang="zh-CN" altLang="en-US" sz="3600" dirty="0">
              <a:latin typeface="+mj-lt"/>
            </a:endParaRPr>
          </a:p>
        </p:txBody>
      </p:sp>
      <p:sp>
        <p:nvSpPr>
          <p:cNvPr id="4" name="文本框 6"/>
          <p:cNvSpPr txBox="1">
            <a:spLocks noChangeArrowheads="1"/>
          </p:cNvSpPr>
          <p:nvPr/>
        </p:nvSpPr>
        <p:spPr bwMode="auto">
          <a:xfrm>
            <a:off x="5547360" y="5153025"/>
            <a:ext cx="18307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400">
                <a:solidFill>
                  <a:schemeClr val="accent1"/>
                </a:solidFill>
                <a:latin typeface="Arial" panose="020B0604020202020204" pitchFamily="34" charset="0"/>
                <a:ea typeface="+mj-ea"/>
                <a:cs typeface="Arial" panose="020B0604020202020204" pitchFamily="34" charset="0"/>
              </a:rPr>
              <a:t>Conclusion</a:t>
            </a:r>
            <a:endParaRPr lang="en-US" altLang="zh-CN" sz="2000">
              <a:solidFill>
                <a:schemeClr val="accent1"/>
              </a:solidFill>
              <a:latin typeface="+mj-ea"/>
              <a:ea typeface="+mj-ea"/>
            </a:endParaRPr>
          </a:p>
        </p:txBody>
      </p:sp>
      <p:sp>
        <p:nvSpPr>
          <p:cNvPr id="5" name="椭圆 4"/>
          <p:cNvSpPr/>
          <p:nvPr/>
        </p:nvSpPr>
        <p:spPr>
          <a:xfrm>
            <a:off x="4577705" y="4916990"/>
            <a:ext cx="871292" cy="8712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2"/>
            <a:stretch>
              <a:fillRect/>
            </a:stretch>
          </p:blipFill>
          <p:spPr>
            <a:xfrm>
              <a:off x="177085" y="1453227"/>
              <a:ext cx="7477125" cy="419100"/>
            </a:xfrm>
            <a:prstGeom prst="rect">
              <a:avLst/>
            </a:prstGeom>
          </p:spPr>
        </p:pic>
        <p:pic>
          <p:nvPicPr>
            <p:cNvPr id="11" name="图片 10"/>
            <p:cNvPicPr>
              <a:picLocks noChangeAspect="1"/>
            </p:cNvPicPr>
            <p:nvPr/>
          </p:nvPicPr>
          <p:blipFill>
            <a:blip r:embed="rId3"/>
            <a:stretch>
              <a:fillRect/>
            </a:stretch>
          </p:blipFill>
          <p:spPr>
            <a:xfrm>
              <a:off x="7654210" y="1462752"/>
              <a:ext cx="1076325" cy="409575"/>
            </a:xfrm>
            <a:prstGeom prst="rect">
              <a:avLst/>
            </a:prstGeom>
          </p:spPr>
        </p:pic>
      </p:grpSp>
      <p:sp>
        <p:nvSpPr>
          <p:cNvPr id="8" name="矩形 7"/>
          <p:cNvSpPr/>
          <p:nvPr/>
        </p:nvSpPr>
        <p:spPr>
          <a:xfrm>
            <a:off x="5661025" y="3014345"/>
            <a:ext cx="3314065" cy="829945"/>
          </a:xfrm>
          <a:prstGeom prst="rect">
            <a:avLst/>
          </a:prstGeom>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Articles with the words in the </a:t>
            </a:r>
            <a:r>
              <a:rPr lang="en-US" altLang="zh-CN" sz="2400" b="1" dirty="0">
                <a:solidFill>
                  <a:srgbClr val="C00000"/>
                </a:solidFill>
                <a:latin typeface="Arial" panose="020B0604020202020204" pitchFamily="34" charset="0"/>
                <a:cs typeface="Arial" panose="020B0604020202020204" pitchFamily="34" charset="0"/>
              </a:rPr>
              <a:t>exact order.</a:t>
            </a:r>
          </a:p>
        </p:txBody>
      </p:sp>
      <p:pic>
        <p:nvPicPr>
          <p:cNvPr id="4" name="图片 3"/>
          <p:cNvPicPr>
            <a:picLocks noChangeAspect="1"/>
          </p:cNvPicPr>
          <p:nvPr/>
        </p:nvPicPr>
        <p:blipFill>
          <a:blip r:embed="rId4"/>
          <a:stretch>
            <a:fillRect/>
          </a:stretch>
        </p:blipFill>
        <p:spPr>
          <a:xfrm>
            <a:off x="500062" y="2215852"/>
            <a:ext cx="5248275" cy="3962400"/>
          </a:xfrm>
          <a:prstGeom prst="rect">
            <a:avLst/>
          </a:prstGeom>
        </p:spPr>
      </p:pic>
      <p:sp>
        <p:nvSpPr>
          <p:cNvPr id="3" name="矩形 2"/>
          <p:cNvSpPr/>
          <p:nvPr/>
        </p:nvSpPr>
        <p:spPr>
          <a:xfrm>
            <a:off x="500062" y="3281065"/>
            <a:ext cx="2146300" cy="351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20</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2"/>
            <a:stretch>
              <a:fillRect/>
            </a:stretch>
          </p:blipFill>
          <p:spPr>
            <a:xfrm>
              <a:off x="177085" y="1453227"/>
              <a:ext cx="7477125" cy="419100"/>
            </a:xfrm>
            <a:prstGeom prst="rect">
              <a:avLst/>
            </a:prstGeom>
          </p:spPr>
        </p:pic>
        <p:pic>
          <p:nvPicPr>
            <p:cNvPr id="11" name="图片 10"/>
            <p:cNvPicPr>
              <a:picLocks noChangeAspect="1"/>
            </p:cNvPicPr>
            <p:nvPr/>
          </p:nvPicPr>
          <p:blipFill>
            <a:blip r:embed="rId3"/>
            <a:stretch>
              <a:fillRect/>
            </a:stretch>
          </p:blipFill>
          <p:spPr>
            <a:xfrm>
              <a:off x="7654210" y="1462752"/>
              <a:ext cx="1076325" cy="409575"/>
            </a:xfrm>
            <a:prstGeom prst="rect">
              <a:avLst/>
            </a:prstGeom>
          </p:spPr>
        </p:pic>
      </p:grpSp>
      <p:sp>
        <p:nvSpPr>
          <p:cNvPr id="8" name="矩形 7"/>
          <p:cNvSpPr/>
          <p:nvPr/>
        </p:nvSpPr>
        <p:spPr>
          <a:xfrm>
            <a:off x="5747385" y="3133725"/>
            <a:ext cx="3364230" cy="1198880"/>
          </a:xfrm>
          <a:prstGeom prst="rect">
            <a:avLst/>
          </a:prstGeom>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Articles with at least one words-invisible </a:t>
            </a:r>
            <a:r>
              <a:rPr lang="en-US" altLang="zh-CN" sz="2400" dirty="0">
                <a:solidFill>
                  <a:srgbClr val="C00000"/>
                </a:solidFill>
                <a:latin typeface="Arial" panose="020B0604020202020204" pitchFamily="34" charset="0"/>
                <a:cs typeface="Arial" panose="020B0604020202020204" pitchFamily="34" charset="0"/>
              </a:rPr>
              <a:t>OR</a:t>
            </a:r>
            <a:r>
              <a:rPr lang="en-US" altLang="zh-CN" sz="2400" dirty="0">
                <a:solidFill>
                  <a:prstClr val="black"/>
                </a:solidFill>
                <a:latin typeface="Arial" panose="020B0604020202020204" pitchFamily="34" charset="0"/>
                <a:cs typeface="Arial" panose="020B0604020202020204" pitchFamily="34" charset="0"/>
              </a:rPr>
              <a:t> between the words.</a:t>
            </a:r>
          </a:p>
        </p:txBody>
      </p:sp>
      <p:pic>
        <p:nvPicPr>
          <p:cNvPr id="4" name="图片 3"/>
          <p:cNvPicPr>
            <a:picLocks noChangeAspect="1"/>
          </p:cNvPicPr>
          <p:nvPr/>
        </p:nvPicPr>
        <p:blipFill>
          <a:blip r:embed="rId4"/>
          <a:stretch>
            <a:fillRect/>
          </a:stretch>
        </p:blipFill>
        <p:spPr>
          <a:xfrm>
            <a:off x="500062" y="2215852"/>
            <a:ext cx="5248275" cy="3962400"/>
          </a:xfrm>
          <a:prstGeom prst="rect">
            <a:avLst/>
          </a:prstGeom>
        </p:spPr>
      </p:pic>
      <p:sp>
        <p:nvSpPr>
          <p:cNvPr id="3" name="矩形 2"/>
          <p:cNvSpPr/>
          <p:nvPr/>
        </p:nvSpPr>
        <p:spPr>
          <a:xfrm>
            <a:off x="500062" y="3535065"/>
            <a:ext cx="2146300" cy="351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21</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2"/>
            <a:stretch>
              <a:fillRect/>
            </a:stretch>
          </p:blipFill>
          <p:spPr>
            <a:xfrm>
              <a:off x="177085" y="1453227"/>
              <a:ext cx="7477125" cy="419100"/>
            </a:xfrm>
            <a:prstGeom prst="rect">
              <a:avLst/>
            </a:prstGeom>
          </p:spPr>
        </p:pic>
        <p:pic>
          <p:nvPicPr>
            <p:cNvPr id="11" name="图片 10"/>
            <p:cNvPicPr>
              <a:picLocks noChangeAspect="1"/>
            </p:cNvPicPr>
            <p:nvPr/>
          </p:nvPicPr>
          <p:blipFill>
            <a:blip r:embed="rId3"/>
            <a:stretch>
              <a:fillRect/>
            </a:stretch>
          </p:blipFill>
          <p:spPr>
            <a:xfrm>
              <a:off x="7654210" y="1462752"/>
              <a:ext cx="1076325" cy="409575"/>
            </a:xfrm>
            <a:prstGeom prst="rect">
              <a:avLst/>
            </a:prstGeom>
          </p:spPr>
        </p:pic>
      </p:grpSp>
      <p:sp>
        <p:nvSpPr>
          <p:cNvPr id="8" name="矩形 7"/>
          <p:cNvSpPr/>
          <p:nvPr/>
        </p:nvSpPr>
        <p:spPr>
          <a:xfrm>
            <a:off x="5810481" y="3753822"/>
            <a:ext cx="3226723" cy="523220"/>
          </a:xfrm>
          <a:prstGeom prst="rect">
            <a:avLst/>
          </a:prstGeom>
        </p:spPr>
        <p:txBody>
          <a:bodyPr wrap="square">
            <a:spAutoFit/>
          </a:bodyPr>
          <a:lstStyle/>
          <a:p>
            <a:pPr lvl="0"/>
            <a:r>
              <a:rPr lang="en-US" altLang="zh-CN" sz="2800" dirty="0">
                <a:solidFill>
                  <a:prstClr val="black"/>
                </a:solidFill>
                <a:latin typeface="Arial" panose="020B0604020202020204" pitchFamily="34" charset="0"/>
                <a:cs typeface="Arial" panose="020B0604020202020204" pitchFamily="34" charset="0"/>
              </a:rPr>
              <a:t>NOT: “-”</a:t>
            </a:r>
          </a:p>
        </p:txBody>
      </p:sp>
      <p:pic>
        <p:nvPicPr>
          <p:cNvPr id="4" name="图片 3"/>
          <p:cNvPicPr>
            <a:picLocks noChangeAspect="1"/>
          </p:cNvPicPr>
          <p:nvPr/>
        </p:nvPicPr>
        <p:blipFill>
          <a:blip r:embed="rId4"/>
          <a:stretch>
            <a:fillRect/>
          </a:stretch>
        </p:blipFill>
        <p:spPr>
          <a:xfrm>
            <a:off x="500062" y="2215852"/>
            <a:ext cx="5248275" cy="3962400"/>
          </a:xfrm>
          <a:prstGeom prst="rect">
            <a:avLst/>
          </a:prstGeom>
        </p:spPr>
      </p:pic>
      <p:sp>
        <p:nvSpPr>
          <p:cNvPr id="3" name="矩形 2"/>
          <p:cNvSpPr/>
          <p:nvPr/>
        </p:nvSpPr>
        <p:spPr>
          <a:xfrm>
            <a:off x="500062" y="3839865"/>
            <a:ext cx="2146300" cy="351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22</a:t>
            </a:fld>
            <a:endParaRPr lang="zh-CN" altLang="en-US">
              <a:latin typeface="Arial" panose="020B0604020202020204" pitchFamily="34" charset="0"/>
              <a:cs typeface="Arial" panose="020B0604020202020204" pitchFamily="34" charset="0"/>
            </a:endParaRPr>
          </a:p>
        </p:txBody>
      </p:sp>
      <p:sp>
        <p:nvSpPr>
          <p:cNvPr id="6" name="文本框 5"/>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77085" y="1453227"/>
            <a:ext cx="8553450" cy="419100"/>
            <a:chOff x="177085" y="1453227"/>
            <a:chExt cx="8553450" cy="419100"/>
          </a:xfrm>
        </p:grpSpPr>
        <p:pic>
          <p:nvPicPr>
            <p:cNvPr id="10" name="图片 9"/>
            <p:cNvPicPr>
              <a:picLocks noChangeAspect="1"/>
            </p:cNvPicPr>
            <p:nvPr/>
          </p:nvPicPr>
          <p:blipFill>
            <a:blip r:embed="rId2"/>
            <a:stretch>
              <a:fillRect/>
            </a:stretch>
          </p:blipFill>
          <p:spPr>
            <a:xfrm>
              <a:off x="177085" y="1453227"/>
              <a:ext cx="7477125" cy="419100"/>
            </a:xfrm>
            <a:prstGeom prst="rect">
              <a:avLst/>
            </a:prstGeom>
          </p:spPr>
        </p:pic>
        <p:pic>
          <p:nvPicPr>
            <p:cNvPr id="11" name="图片 10"/>
            <p:cNvPicPr>
              <a:picLocks noChangeAspect="1"/>
            </p:cNvPicPr>
            <p:nvPr/>
          </p:nvPicPr>
          <p:blipFill>
            <a:blip r:embed="rId3"/>
            <a:stretch>
              <a:fillRect/>
            </a:stretch>
          </p:blipFill>
          <p:spPr>
            <a:xfrm>
              <a:off x="7654210" y="1462752"/>
              <a:ext cx="1076325" cy="409575"/>
            </a:xfrm>
            <a:prstGeom prst="rect">
              <a:avLst/>
            </a:prstGeom>
          </p:spPr>
        </p:pic>
      </p:grpSp>
      <p:sp>
        <p:nvSpPr>
          <p:cNvPr id="8" name="矩形 7"/>
          <p:cNvSpPr/>
          <p:nvPr/>
        </p:nvSpPr>
        <p:spPr>
          <a:xfrm>
            <a:off x="5685963" y="3248967"/>
            <a:ext cx="3458037" cy="2245360"/>
          </a:xfrm>
          <a:prstGeom prst="rect">
            <a:avLst/>
          </a:prstGeom>
        </p:spPr>
        <p:txBody>
          <a:bodyPr wrap="square">
            <a:spAutoFit/>
          </a:bodyPr>
          <a:lstStyle/>
          <a:p>
            <a:pPr lvl="0"/>
            <a:endParaRPr lang="en-US" altLang="zh-CN" sz="280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With specific author and journal</a:t>
            </a:r>
          </a:p>
          <a:p>
            <a:pPr marL="285750" lvl="0" indent="-285750">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Within a certain time </a:t>
            </a:r>
          </a:p>
        </p:txBody>
      </p:sp>
      <p:pic>
        <p:nvPicPr>
          <p:cNvPr id="4" name="图片 3"/>
          <p:cNvPicPr>
            <a:picLocks noChangeAspect="1"/>
          </p:cNvPicPr>
          <p:nvPr/>
        </p:nvPicPr>
        <p:blipFill>
          <a:blip r:embed="rId4"/>
          <a:stretch>
            <a:fillRect/>
          </a:stretch>
        </p:blipFill>
        <p:spPr>
          <a:xfrm>
            <a:off x="500062" y="2215852"/>
            <a:ext cx="5248275" cy="3962400"/>
          </a:xfrm>
          <a:prstGeom prst="rect">
            <a:avLst/>
          </a:prstGeom>
        </p:spPr>
      </p:pic>
      <p:sp>
        <p:nvSpPr>
          <p:cNvPr id="3" name="矩形 2"/>
          <p:cNvSpPr/>
          <p:nvPr/>
        </p:nvSpPr>
        <p:spPr>
          <a:xfrm>
            <a:off x="500062" y="4081165"/>
            <a:ext cx="2146300" cy="1748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23</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5. Advanced search </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05" y="-26670"/>
            <a:ext cx="9139555" cy="1398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6"/>
          <p:cNvSpPr txBox="1">
            <a:spLocks noChangeArrowheads="1"/>
          </p:cNvSpPr>
          <p:nvPr/>
        </p:nvSpPr>
        <p:spPr bwMode="auto">
          <a:xfrm>
            <a:off x="2719746" y="3796751"/>
            <a:ext cx="32351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2.Literature Limit</a:t>
            </a:r>
            <a:endParaRPr lang="en-US" altLang="zh-CN" sz="2800" dirty="0">
              <a:latin typeface="+mj-ea"/>
              <a:ea typeface="+mj-ea"/>
            </a:endParaRPr>
          </a:p>
        </p:txBody>
      </p:sp>
      <p:sp>
        <p:nvSpPr>
          <p:cNvPr id="20" name="文本框 6"/>
          <p:cNvSpPr txBox="1">
            <a:spLocks noChangeArrowheads="1"/>
          </p:cNvSpPr>
          <p:nvPr/>
        </p:nvSpPr>
        <p:spPr bwMode="auto">
          <a:xfrm>
            <a:off x="2719796" y="5920740"/>
            <a:ext cx="4493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3.Literature Expansion</a:t>
            </a:r>
            <a:endParaRPr lang="en-US" altLang="zh-CN" sz="3200" dirty="0">
              <a:latin typeface="Arial" panose="020B0604020202020204" pitchFamily="34" charset="0"/>
              <a:ea typeface="+mj-ea"/>
              <a:cs typeface="Arial" panose="020B0604020202020204" pitchFamily="34" charset="0"/>
            </a:endParaRPr>
          </a:p>
        </p:txBody>
      </p:sp>
      <p:sp>
        <p:nvSpPr>
          <p:cNvPr id="22" name="文本框 6"/>
          <p:cNvSpPr txBox="1">
            <a:spLocks noChangeArrowheads="1"/>
          </p:cNvSpPr>
          <p:nvPr/>
        </p:nvSpPr>
        <p:spPr bwMode="auto">
          <a:xfrm>
            <a:off x="2719632" y="1663151"/>
            <a:ext cx="36694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rPr>
              <a:t>1.Literature Access</a:t>
            </a:r>
          </a:p>
        </p:txBody>
      </p:sp>
      <p:sp>
        <p:nvSpPr>
          <p:cNvPr id="45" name="矩形 44"/>
          <p:cNvSpPr/>
          <p:nvPr/>
        </p:nvSpPr>
        <p:spPr bwMode="auto">
          <a:xfrm>
            <a:off x="859958" y="349724"/>
            <a:ext cx="7502823" cy="646331"/>
          </a:xfrm>
          <a:prstGeom prst="rect">
            <a:avLst/>
          </a:prstGeom>
        </p:spPr>
        <p:txBody>
          <a:bodyPr wrap="none">
            <a:spAutoFit/>
          </a:bodyPr>
          <a:lstStyle/>
          <a:p>
            <a:pPr algn="ctr">
              <a:defRPr/>
            </a:pPr>
            <a:r>
              <a:rPr lang="en-US" altLang="zh-CN" sz="3600" dirty="0">
                <a:solidFill>
                  <a:schemeClr val="bg1"/>
                </a:solidFill>
                <a:latin typeface="Arial" panose="020B0604020202020204" pitchFamily="34" charset="0"/>
                <a:ea typeface="+mj-ea"/>
                <a:cs typeface="Arial" panose="020B0604020202020204" pitchFamily="34" charset="0"/>
                <a:sym typeface="+mn-ea"/>
              </a:rPr>
              <a:t>3 LITERATURE LIMIT/EXPANSION</a:t>
            </a:r>
            <a:endParaRPr lang="en-US" altLang="zh-CN" sz="3600" b="1" kern="100" dirty="0">
              <a:solidFill>
                <a:schemeClr val="bg1"/>
              </a:solidFill>
              <a:latin typeface="Arial" panose="020B0604020202020204" pitchFamily="34" charset="0"/>
              <a:ea typeface="+mj-ea"/>
              <a:cs typeface="Arial" panose="020B0604020202020204" pitchFamily="34" charset="0"/>
              <a:sym typeface="+mn-ea"/>
            </a:endParaRPr>
          </a:p>
        </p:txBody>
      </p:sp>
      <p:sp>
        <p:nvSpPr>
          <p:cNvPr id="8" name="椭圆 7"/>
          <p:cNvSpPr/>
          <p:nvPr>
            <p:custDataLst>
              <p:tags r:id="rId1"/>
            </p:custDataLst>
          </p:nvPr>
        </p:nvSpPr>
        <p:spPr>
          <a:xfrm>
            <a:off x="2423018" y="1809347"/>
            <a:ext cx="167969" cy="167969"/>
          </a:xfrm>
          <a:prstGeom prst="ellipse">
            <a:avLst/>
          </a:prstGeom>
          <a:solidFill>
            <a:sysClr val="window" lastClr="FFFFFF"/>
          </a:solidFill>
          <a:ln w="25400">
            <a:solidFill>
              <a:srgbClr val="1F74AD"/>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2" name="椭圆 11"/>
          <p:cNvSpPr/>
          <p:nvPr>
            <p:custDataLst>
              <p:tags r:id="rId2"/>
            </p:custDataLst>
          </p:nvPr>
        </p:nvSpPr>
        <p:spPr>
          <a:xfrm>
            <a:off x="2423018" y="3942402"/>
            <a:ext cx="167969" cy="167969"/>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4" name="椭圆 13"/>
          <p:cNvSpPr/>
          <p:nvPr>
            <p:custDataLst>
              <p:tags r:id="rId3"/>
            </p:custDataLst>
          </p:nvPr>
        </p:nvSpPr>
        <p:spPr>
          <a:xfrm>
            <a:off x="2423018" y="6075457"/>
            <a:ext cx="167969" cy="167969"/>
          </a:xfrm>
          <a:prstGeom prst="ellipse">
            <a:avLst/>
          </a:prstGeom>
          <a:solidFill>
            <a:sysClr val="window" lastClr="FFFFFF"/>
          </a:solidFill>
          <a:ln w="25400">
            <a:solidFill>
              <a:srgbClr val="1AA3AA"/>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cxnSp>
        <p:nvCxnSpPr>
          <p:cNvPr id="15" name="直接连接符 14"/>
          <p:cNvCxnSpPr>
            <a:stCxn id="8" idx="4"/>
            <a:endCxn id="12" idx="0"/>
          </p:cNvCxnSpPr>
          <p:nvPr>
            <p:custDataLst>
              <p:tags r:id="rId4"/>
            </p:custDataLst>
          </p:nvPr>
        </p:nvCxnSpPr>
        <p:spPr>
          <a:xfrm>
            <a:off x="2507638" y="1977316"/>
            <a:ext cx="0" cy="196532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18" name="直接连接符 17"/>
          <p:cNvCxnSpPr>
            <a:stCxn id="12" idx="4"/>
            <a:endCxn id="14" idx="0"/>
          </p:cNvCxnSpPr>
          <p:nvPr>
            <p:custDataLst>
              <p:tags r:id="rId5"/>
            </p:custDataLst>
          </p:nvPr>
        </p:nvCxnSpPr>
        <p:spPr>
          <a:xfrm>
            <a:off x="2507581" y="4111007"/>
            <a:ext cx="0" cy="1964690"/>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6575" y="1076325"/>
            <a:ext cx="8573770" cy="1568450"/>
          </a:xfrm>
          <a:prstGeom prst="rect">
            <a:avLst/>
          </a:prstGeom>
          <a:noFill/>
        </p:spPr>
        <p:txBody>
          <a:bodyPr wrap="square">
            <a:spAutoFit/>
          </a:bodyPr>
          <a:lstStyle/>
          <a:p>
            <a:pPr lvl="0"/>
            <a:r>
              <a:rPr lang="en-US" altLang="zh-CN" sz="20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Google finds copies of restricted articles in public repositories which often contain earlier drafts (preprints), but some of the content is not freely available. So turn to your university library or other access to the licensed sources.</a:t>
            </a:r>
          </a:p>
        </p:txBody>
      </p:sp>
      <p:sp>
        <p:nvSpPr>
          <p:cNvPr id="11" name="灯片编号占位符 10"/>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25</a:t>
            </a:fld>
            <a:endParaRPr lang="zh-CN" altLang="en-US">
              <a:latin typeface="Arial" panose="020B0604020202020204" pitchFamily="34" charset="0"/>
              <a:cs typeface="Arial" panose="020B0604020202020204" pitchFamily="34" charset="0"/>
            </a:endParaRPr>
          </a:p>
        </p:txBody>
      </p:sp>
      <p:sp>
        <p:nvSpPr>
          <p:cNvPr id="4" name="文本框 3"/>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1.</a:t>
            </a:r>
            <a:r>
              <a:rPr lang="en-US" altLang="zh-CN" sz="3200" b="1" dirty="0">
                <a:latin typeface="Arial" panose="020B0604020202020204" pitchFamily="34" charset="0"/>
                <a:cs typeface="Arial" panose="020B0604020202020204" pitchFamily="34" charset="0"/>
                <a:sym typeface="+mn-ea"/>
              </a:rPr>
              <a:t>Literature access</a:t>
            </a:r>
            <a:endParaRPr lang="en-US" altLang="zh-CN" sz="3200" b="1"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419735" y="2823845"/>
            <a:ext cx="7956550" cy="33534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26</a:t>
            </a:fld>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536400" y="1076400"/>
            <a:ext cx="6503670" cy="460375"/>
          </a:xfrm>
          <a:prstGeom prst="rect">
            <a:avLst/>
          </a:prstGeom>
          <a:noFill/>
        </p:spPr>
        <p:txBody>
          <a:bodyPr wrap="square" rtlCol="0">
            <a:spAutoFit/>
          </a:bodyPr>
          <a:lstStyle/>
          <a:p>
            <a:r>
              <a:rPr lang="en-US" altLang="zh-CN" sz="2400" dirty="0">
                <a:solidFill>
                  <a:schemeClr val="tx1"/>
                </a:solidFill>
                <a:latin typeface="Arial" panose="020B0604020202020204" pitchFamily="34" charset="0"/>
                <a:cs typeface="Arial" panose="020B0604020202020204" pitchFamily="34" charset="0"/>
                <a:sym typeface="+mn-ea"/>
              </a:rPr>
              <a:t>Library links setting as follow.</a:t>
            </a:r>
          </a:p>
        </p:txBody>
      </p:sp>
      <p:sp>
        <p:nvSpPr>
          <p:cNvPr id="4" name="文本框 3"/>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1.</a:t>
            </a:r>
            <a:r>
              <a:rPr lang="en-US" altLang="zh-CN" sz="3200" b="1" dirty="0">
                <a:latin typeface="Arial" panose="020B0604020202020204" pitchFamily="34" charset="0"/>
                <a:cs typeface="Arial" panose="020B0604020202020204" pitchFamily="34" charset="0"/>
                <a:sym typeface="+mn-ea"/>
              </a:rPr>
              <a:t>Literature access</a:t>
            </a:r>
            <a:endParaRPr lang="en-US" altLang="zh-CN" sz="3200" b="1"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rcRect l="-1459" t="-790" r="717" b="10330"/>
          <a:stretch>
            <a:fillRect/>
          </a:stretch>
        </p:blipFill>
        <p:spPr>
          <a:xfrm>
            <a:off x="631190" y="1561465"/>
            <a:ext cx="5262880" cy="2835910"/>
          </a:xfrm>
          <a:prstGeom prst="rect">
            <a:avLst/>
          </a:prstGeom>
        </p:spPr>
      </p:pic>
      <p:pic>
        <p:nvPicPr>
          <p:cNvPr id="6" name="图片 5"/>
          <p:cNvPicPr>
            <a:picLocks noChangeAspect="1"/>
          </p:cNvPicPr>
          <p:nvPr/>
        </p:nvPicPr>
        <p:blipFill>
          <a:blip r:embed="rId3"/>
          <a:stretch>
            <a:fillRect/>
          </a:stretch>
        </p:blipFill>
        <p:spPr>
          <a:xfrm>
            <a:off x="2049780" y="2499995"/>
            <a:ext cx="6919595" cy="3754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3582" t="15990" r="25939" b="12824"/>
          <a:stretch>
            <a:fillRect/>
          </a:stretch>
        </p:blipFill>
        <p:spPr>
          <a:xfrm>
            <a:off x="2995314" y="1950972"/>
            <a:ext cx="5915819" cy="4087667"/>
          </a:xfrm>
          <a:prstGeom prst="rect">
            <a:avLst/>
          </a:prstGeom>
        </p:spPr>
      </p:pic>
      <p:sp>
        <p:nvSpPr>
          <p:cNvPr id="5" name="文本框 4"/>
          <p:cNvSpPr txBox="1"/>
          <p:nvPr/>
        </p:nvSpPr>
        <p:spPr>
          <a:xfrm>
            <a:off x="536400" y="1076779"/>
            <a:ext cx="8178800" cy="46037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Arial" panose="020B0604020202020204" pitchFamily="34" charset="0"/>
                <a:cs typeface="Arial" panose="020B0604020202020204" pitchFamily="34" charset="0"/>
              </a:rPr>
              <a:t>Customize search</a:t>
            </a:r>
            <a:r>
              <a:rPr lang="en-US" altLang="zh-CN" sz="2400" b="1" dirty="0">
                <a:solidFill>
                  <a:srgbClr val="FF0000"/>
                </a:solidFill>
                <a:latin typeface="Arial" panose="020B0604020202020204" pitchFamily="34" charset="0"/>
                <a:cs typeface="Arial" panose="020B0604020202020204" pitchFamily="34" charset="0"/>
              </a:rPr>
              <a:t> </a:t>
            </a:r>
            <a:r>
              <a:rPr lang="en-US" altLang="zh-CN" sz="2400" b="1" dirty="0">
                <a:solidFill>
                  <a:srgbClr val="C00000"/>
                </a:solidFill>
                <a:latin typeface="Arial" panose="020B0604020202020204" pitchFamily="34" charset="0"/>
                <a:cs typeface="Arial" panose="020B0604020202020204" pitchFamily="34" charset="0"/>
              </a:rPr>
              <a:t>preferences</a:t>
            </a:r>
            <a:r>
              <a:rPr lang="en-US" altLang="zh-CN" sz="2400" dirty="0">
                <a:latin typeface="Arial" panose="020B0604020202020204" pitchFamily="34" charset="0"/>
                <a:cs typeface="Arial" panose="020B0604020202020204" pitchFamily="34" charset="0"/>
              </a:rPr>
              <a:t> and </a:t>
            </a:r>
            <a:r>
              <a:rPr lang="en-US" altLang="zh-CN" sz="2400" b="1" dirty="0">
                <a:solidFill>
                  <a:srgbClr val="C00000"/>
                </a:solidFill>
                <a:latin typeface="Arial" panose="020B0604020202020204" pitchFamily="34" charset="0"/>
                <a:cs typeface="Arial" panose="020B0604020202020204" pitchFamily="34" charset="0"/>
              </a:rPr>
              <a:t>options.</a:t>
            </a:r>
          </a:p>
        </p:txBody>
      </p:sp>
      <p:grpSp>
        <p:nvGrpSpPr>
          <p:cNvPr id="7" name="组合 6"/>
          <p:cNvGrpSpPr/>
          <p:nvPr/>
        </p:nvGrpSpPr>
        <p:grpSpPr>
          <a:xfrm>
            <a:off x="536744" y="1499074"/>
            <a:ext cx="2200275" cy="4991100"/>
            <a:chOff x="991733" y="1077913"/>
            <a:chExt cx="2200275" cy="4991100"/>
          </a:xfrm>
        </p:grpSpPr>
        <p:pic>
          <p:nvPicPr>
            <p:cNvPr id="8" name="图片 7"/>
            <p:cNvPicPr>
              <a:picLocks noChangeAspect="1"/>
            </p:cNvPicPr>
            <p:nvPr/>
          </p:nvPicPr>
          <p:blipFill>
            <a:blip r:embed="rId3"/>
            <a:stretch>
              <a:fillRect/>
            </a:stretch>
          </p:blipFill>
          <p:spPr>
            <a:xfrm>
              <a:off x="991733" y="1077913"/>
              <a:ext cx="2200275" cy="4991100"/>
            </a:xfrm>
            <a:prstGeom prst="rect">
              <a:avLst/>
            </a:prstGeom>
          </p:spPr>
        </p:pic>
        <p:sp>
          <p:nvSpPr>
            <p:cNvPr id="9" name="矩形 8"/>
            <p:cNvSpPr/>
            <p:nvPr/>
          </p:nvSpPr>
          <p:spPr>
            <a:xfrm>
              <a:off x="1064305" y="5327526"/>
              <a:ext cx="1088856" cy="318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0" name="灯片编号占位符 9"/>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27</a:t>
            </a:fld>
            <a:endParaRPr lang="zh-CN" altLang="en-US">
              <a:latin typeface="Arial" panose="020B0604020202020204" pitchFamily="34" charset="0"/>
              <a:cs typeface="Arial" panose="020B0604020202020204" pitchFamily="34" charset="0"/>
            </a:endParaRPr>
          </a:p>
        </p:txBody>
      </p:sp>
      <p:sp>
        <p:nvSpPr>
          <p:cNvPr id="4" name="文本框 3"/>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7200" y="1712465"/>
            <a:ext cx="8229600" cy="4676775"/>
            <a:chOff x="324034" y="1162050"/>
            <a:chExt cx="8229600" cy="4676775"/>
          </a:xfrm>
        </p:grpSpPr>
        <p:pic>
          <p:nvPicPr>
            <p:cNvPr id="6" name="图片 5"/>
            <p:cNvPicPr>
              <a:picLocks noChangeAspect="1"/>
            </p:cNvPicPr>
            <p:nvPr/>
          </p:nvPicPr>
          <p:blipFill>
            <a:blip r:embed="rId2"/>
            <a:stretch>
              <a:fillRect/>
            </a:stretch>
          </p:blipFill>
          <p:spPr>
            <a:xfrm>
              <a:off x="324034" y="1162050"/>
              <a:ext cx="8229600" cy="4676775"/>
            </a:xfrm>
            <a:prstGeom prst="rect">
              <a:avLst/>
            </a:prstGeom>
          </p:spPr>
        </p:pic>
        <p:sp>
          <p:nvSpPr>
            <p:cNvPr id="4" name="矩形 3"/>
            <p:cNvSpPr/>
            <p:nvPr/>
          </p:nvSpPr>
          <p:spPr>
            <a:xfrm>
              <a:off x="444500" y="2273300"/>
              <a:ext cx="1663700" cy="1054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矩形 4"/>
            <p:cNvSpPr/>
            <p:nvPr/>
          </p:nvSpPr>
          <p:spPr>
            <a:xfrm>
              <a:off x="444500" y="3378200"/>
              <a:ext cx="1663700" cy="58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文本框 10"/>
          <p:cNvSpPr txBox="1"/>
          <p:nvPr/>
        </p:nvSpPr>
        <p:spPr>
          <a:xfrm>
            <a:off x="536744" y="1076779"/>
            <a:ext cx="8178800" cy="46037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Arial" panose="020B0604020202020204" pitchFamily="34" charset="0"/>
                <a:cs typeface="Arial" panose="020B0604020202020204" pitchFamily="34" charset="0"/>
              </a:rPr>
              <a:t>Set </a:t>
            </a:r>
            <a:r>
              <a:rPr lang="en-US" altLang="zh-CN" sz="2400" b="1" dirty="0">
                <a:solidFill>
                  <a:srgbClr val="C00000"/>
                </a:solidFill>
                <a:latin typeface="Arial" panose="020B0604020202020204" pitchFamily="34" charset="0"/>
                <a:cs typeface="Arial" panose="020B0604020202020204" pitchFamily="34" charset="0"/>
              </a:rPr>
              <a:t>time</a:t>
            </a:r>
            <a:r>
              <a:rPr lang="en-US" altLang="zh-CN" sz="2400" dirty="0">
                <a:latin typeface="Arial" panose="020B0604020202020204" pitchFamily="34" charset="0"/>
                <a:cs typeface="Arial" panose="020B0604020202020204" pitchFamily="34" charset="0"/>
              </a:rPr>
              <a:t> limitation and the way articles sorted.</a:t>
            </a:r>
          </a:p>
        </p:txBody>
      </p:sp>
      <p:sp>
        <p:nvSpPr>
          <p:cNvPr id="3" name="灯片编号占位符 2"/>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28</a:t>
            </a:fld>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6575" y="1076400"/>
            <a:ext cx="8337550" cy="829945"/>
          </a:xfrm>
          <a:prstGeom prst="rect">
            <a:avLst/>
          </a:prstGeom>
          <a:noFill/>
        </p:spPr>
        <p:txBody>
          <a:bodyPr wrap="square" rtlCol="0">
            <a:spAutoFit/>
          </a:bodyPr>
          <a:lstStyle/>
          <a:p>
            <a:pPr marL="457200" lvl="0" indent="-457200">
              <a:buFont typeface="Wingdings" panose="05000000000000000000" pitchFamily="2" charset="2"/>
              <a:buChar char="l"/>
            </a:pPr>
            <a:r>
              <a:rPr lang="en-US" altLang="zh-CN" sz="2400" dirty="0">
                <a:solidFill>
                  <a:prstClr val="black"/>
                </a:solidFill>
                <a:latin typeface="Arial" panose="020B0604020202020204" pitchFamily="34" charset="0"/>
                <a:cs typeface="Arial" panose="020B0604020202020204" pitchFamily="34" charset="0"/>
              </a:rPr>
              <a:t>Add the </a:t>
            </a:r>
            <a:r>
              <a:rPr lang="en-US" altLang="zh-CN" sz="2400" b="1" dirty="0">
                <a:solidFill>
                  <a:srgbClr val="C00000"/>
                </a:solidFill>
                <a:latin typeface="Arial" panose="020B0604020202020204" pitchFamily="34" charset="0"/>
                <a:cs typeface="Arial" panose="020B0604020202020204" pitchFamily="34" charset="0"/>
              </a:rPr>
              <a:t>year</a:t>
            </a:r>
            <a:r>
              <a:rPr lang="en-US" altLang="zh-CN" sz="2400" dirty="0">
                <a:solidFill>
                  <a:prstClr val="black"/>
                </a:solidFill>
                <a:latin typeface="Arial" panose="020B0604020202020204" pitchFamily="34" charset="0"/>
                <a:cs typeface="Arial" panose="020B0604020202020204" pitchFamily="34" charset="0"/>
              </a:rPr>
              <a:t> to the search phrase to get articles published in a particular year.</a:t>
            </a:r>
          </a:p>
        </p:txBody>
      </p:sp>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29</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grpSp>
        <p:nvGrpSpPr>
          <p:cNvPr id="5" name="组合 4"/>
          <p:cNvGrpSpPr/>
          <p:nvPr/>
        </p:nvGrpSpPr>
        <p:grpSpPr>
          <a:xfrm>
            <a:off x="904037" y="2150930"/>
            <a:ext cx="6934946" cy="4036805"/>
            <a:chOff x="1072712" y="1906345"/>
            <a:chExt cx="5951379" cy="325602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87150"/>
            <a:stretch>
              <a:fillRect/>
            </a:stretch>
          </p:blipFill>
          <p:spPr>
            <a:xfrm>
              <a:off x="1072712" y="1906345"/>
              <a:ext cx="5951379" cy="881244"/>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65372"/>
            <a:stretch>
              <a:fillRect/>
            </a:stretch>
          </p:blipFill>
          <p:spPr>
            <a:xfrm>
              <a:off x="1072712" y="2787589"/>
              <a:ext cx="5951379" cy="237477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 y="0"/>
            <a:ext cx="9144000" cy="12579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2473958" y="265269"/>
            <a:ext cx="4196080" cy="645160"/>
          </a:xfrm>
          <a:prstGeom prst="rect">
            <a:avLst/>
          </a:prstGeom>
        </p:spPr>
        <p:txBody>
          <a:bodyPr wrap="none">
            <a:spAutoFit/>
          </a:bodyPr>
          <a:lstStyle/>
          <a:p>
            <a:pPr algn="ctr">
              <a:defRPr/>
            </a:pPr>
            <a:r>
              <a:rPr lang="en-US" altLang="zh-CN" sz="3600" dirty="0">
                <a:solidFill>
                  <a:schemeClr val="bg1"/>
                </a:solidFill>
                <a:latin typeface="Arial" panose="020B0604020202020204" pitchFamily="34" charset="0"/>
                <a:ea typeface="+mj-ea"/>
                <a:cs typeface="Arial" panose="020B0604020202020204" pitchFamily="34" charset="0"/>
                <a:sym typeface="+mn-ea"/>
              </a:rPr>
              <a:t>1. INTRODUCTION</a:t>
            </a:r>
            <a:endParaRPr lang="en-US" altLang="zh-CN" sz="3600" b="1" kern="100" dirty="0">
              <a:solidFill>
                <a:schemeClr val="bg1"/>
              </a:solidFill>
              <a:latin typeface="Arial" panose="020B0604020202020204" pitchFamily="34" charset="0"/>
              <a:ea typeface="+mj-ea"/>
              <a:cs typeface="Arial" panose="020B0604020202020204" pitchFamily="34" charset="0"/>
              <a:sym typeface="+mn-ea"/>
            </a:endParaRPr>
          </a:p>
        </p:txBody>
      </p:sp>
      <p:sp>
        <p:nvSpPr>
          <p:cNvPr id="9" name="椭圆 8"/>
          <p:cNvSpPr/>
          <p:nvPr>
            <p:custDataLst>
              <p:tags r:id="rId1"/>
            </p:custDataLst>
          </p:nvPr>
        </p:nvSpPr>
        <p:spPr>
          <a:xfrm>
            <a:off x="2311258" y="1851326"/>
            <a:ext cx="155603" cy="155603"/>
          </a:xfrm>
          <a:prstGeom prst="ellipse">
            <a:avLst/>
          </a:prstGeom>
          <a:solidFill>
            <a:sysClr val="window" lastClr="FFFFFF"/>
          </a:solidFill>
          <a:ln w="25400">
            <a:solidFill>
              <a:srgbClr val="1F74AD"/>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3" name="椭圆 12"/>
          <p:cNvSpPr/>
          <p:nvPr>
            <p:custDataLst>
              <p:tags r:id="rId2"/>
            </p:custDataLst>
          </p:nvPr>
        </p:nvSpPr>
        <p:spPr>
          <a:xfrm>
            <a:off x="2311258" y="3827346"/>
            <a:ext cx="155603" cy="155603"/>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6" name="椭圆 15"/>
          <p:cNvSpPr/>
          <p:nvPr>
            <p:custDataLst>
              <p:tags r:id="rId3"/>
            </p:custDataLst>
          </p:nvPr>
        </p:nvSpPr>
        <p:spPr>
          <a:xfrm>
            <a:off x="2311258" y="5803366"/>
            <a:ext cx="155603" cy="155603"/>
          </a:xfrm>
          <a:prstGeom prst="ellipse">
            <a:avLst/>
          </a:prstGeom>
          <a:solidFill>
            <a:sysClr val="window" lastClr="FFFFFF"/>
          </a:solidFill>
          <a:ln w="25400">
            <a:solidFill>
              <a:srgbClr val="1AA3AA"/>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cxnSp>
        <p:nvCxnSpPr>
          <p:cNvPr id="29" name="直接连接符 28"/>
          <p:cNvCxnSpPr/>
          <p:nvPr>
            <p:custDataLst>
              <p:tags r:id="rId4"/>
            </p:custDataLst>
          </p:nvPr>
        </p:nvCxnSpPr>
        <p:spPr>
          <a:xfrm>
            <a:off x="2360032" y="1990875"/>
            <a:ext cx="0" cy="1820417"/>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1" name="直接连接符 30"/>
          <p:cNvCxnSpPr/>
          <p:nvPr>
            <p:custDataLst>
              <p:tags r:id="rId5"/>
            </p:custDataLst>
          </p:nvPr>
        </p:nvCxnSpPr>
        <p:spPr>
          <a:xfrm>
            <a:off x="2360032" y="3982950"/>
            <a:ext cx="0" cy="1820416"/>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sp>
        <p:nvSpPr>
          <p:cNvPr id="3" name="文本框 6"/>
          <p:cNvSpPr txBox="1">
            <a:spLocks noChangeArrowheads="1"/>
          </p:cNvSpPr>
          <p:nvPr/>
        </p:nvSpPr>
        <p:spPr bwMode="auto">
          <a:xfrm>
            <a:off x="2652033" y="5650865"/>
            <a:ext cx="38068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3.Precautions</a:t>
            </a:r>
            <a:endParaRPr lang="zh-CN" altLang="en-US" sz="3200" dirty="0">
              <a:latin typeface="Arial" panose="020B0604020202020204" pitchFamily="34" charset="0"/>
              <a:ea typeface="+mj-ea"/>
              <a:cs typeface="Arial" panose="020B0604020202020204" pitchFamily="34" charset="0"/>
            </a:endParaRPr>
          </a:p>
        </p:txBody>
      </p:sp>
      <p:sp>
        <p:nvSpPr>
          <p:cNvPr id="4" name="文本框 6"/>
          <p:cNvSpPr txBox="1">
            <a:spLocks noChangeArrowheads="1"/>
          </p:cNvSpPr>
          <p:nvPr/>
        </p:nvSpPr>
        <p:spPr bwMode="auto">
          <a:xfrm>
            <a:off x="2652033" y="1698625"/>
            <a:ext cx="41827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1.Brief Introduction</a:t>
            </a:r>
            <a:endParaRPr lang="zh-CN" altLang="en-US" sz="3200" dirty="0">
              <a:latin typeface="Arial" panose="020B0604020202020204" pitchFamily="34" charset="0"/>
              <a:ea typeface="+mj-ea"/>
              <a:cs typeface="Arial" panose="020B0604020202020204" pitchFamily="34" charset="0"/>
            </a:endParaRPr>
          </a:p>
        </p:txBody>
      </p:sp>
      <p:sp>
        <p:nvSpPr>
          <p:cNvPr id="5" name="文本框 6"/>
          <p:cNvSpPr txBox="1">
            <a:spLocks noChangeArrowheads="1"/>
          </p:cNvSpPr>
          <p:nvPr/>
        </p:nvSpPr>
        <p:spPr bwMode="auto">
          <a:xfrm>
            <a:off x="2652033" y="3674745"/>
            <a:ext cx="530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2.Google &amp; Google Scholar</a:t>
            </a:r>
            <a:endParaRPr lang="zh-CN" altLang="en-US" sz="3200" dirty="0">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7210" y="1076400"/>
            <a:ext cx="7310755" cy="460375"/>
          </a:xfrm>
          <a:prstGeom prst="rect">
            <a:avLst/>
          </a:prstGeom>
          <a:noFill/>
        </p:spPr>
        <p:txBody>
          <a:bodyPr wrap="square" rtlCol="0">
            <a:spAutoFit/>
          </a:bodyPr>
          <a:lstStyle/>
          <a:p>
            <a:pPr marL="457200" lvl="0" indent="-4572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Allintitle</a:t>
            </a:r>
            <a:r>
              <a:rPr lang="en-US" altLang="zh-CN" sz="2400" dirty="0">
                <a:solidFill>
                  <a:prstClr val="black"/>
                </a:solidFill>
                <a:latin typeface="Arial" panose="020B0604020202020204" pitchFamily="34" charset="0"/>
                <a:cs typeface="Arial" panose="020B0604020202020204" pitchFamily="34" charset="0"/>
              </a:rPr>
              <a:t>: Limit to terms appearing in the title only.</a:t>
            </a:r>
          </a:p>
        </p:txBody>
      </p:sp>
      <p:pic>
        <p:nvPicPr>
          <p:cNvPr id="6" name="图片 5"/>
          <p:cNvPicPr>
            <a:picLocks noChangeAspect="1"/>
          </p:cNvPicPr>
          <p:nvPr/>
        </p:nvPicPr>
        <p:blipFill>
          <a:blip r:embed="rId2"/>
          <a:stretch>
            <a:fillRect/>
          </a:stretch>
        </p:blipFill>
        <p:spPr>
          <a:xfrm>
            <a:off x="817268" y="1749677"/>
            <a:ext cx="7259331" cy="4393494"/>
          </a:xfrm>
          <a:prstGeom prst="rect">
            <a:avLst/>
          </a:prstGeom>
        </p:spPr>
      </p:pic>
      <p:sp>
        <p:nvSpPr>
          <p:cNvPr id="7" name="灯片编号占位符 6"/>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30</a:t>
            </a:fld>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6400" y="1076400"/>
            <a:ext cx="8447599" cy="460375"/>
          </a:xfrm>
          <a:prstGeom prst="rect">
            <a:avLst/>
          </a:prstGeom>
          <a:noFill/>
        </p:spPr>
        <p:txBody>
          <a:bodyPr wrap="square" rtlCol="0">
            <a:spAutoFit/>
          </a:bodyPr>
          <a:lstStyle/>
          <a:p>
            <a:pPr marL="457200" lvl="0" indent="-4572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Site:</a:t>
            </a:r>
            <a:r>
              <a:rPr lang="en-US" altLang="zh-CN" sz="2400" dirty="0">
                <a:solidFill>
                  <a:prstClr val="black"/>
                </a:solidFill>
                <a:latin typeface="Arial" panose="020B0604020202020204" pitchFamily="34" charset="0"/>
                <a:cs typeface="Arial" panose="020B0604020202020204" pitchFamily="34" charset="0"/>
              </a:rPr>
              <a:t> Limit your search to certain websites or domains</a:t>
            </a:r>
          </a:p>
        </p:txBody>
      </p:sp>
      <p:pic>
        <p:nvPicPr>
          <p:cNvPr id="7" name="图片 6"/>
          <p:cNvPicPr>
            <a:picLocks noChangeAspect="1"/>
          </p:cNvPicPr>
          <p:nvPr/>
        </p:nvPicPr>
        <p:blipFill>
          <a:blip r:embed="rId2"/>
          <a:stretch>
            <a:fillRect/>
          </a:stretch>
        </p:blipFill>
        <p:spPr>
          <a:xfrm>
            <a:off x="425880" y="1876677"/>
            <a:ext cx="8292239" cy="4202217"/>
          </a:xfrm>
          <a:prstGeom prst="rect">
            <a:avLst/>
          </a:prstGeom>
        </p:spPr>
      </p:pic>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31</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6400" y="1076400"/>
            <a:ext cx="8447599" cy="460375"/>
          </a:xfrm>
          <a:prstGeom prst="rect">
            <a:avLst/>
          </a:prstGeom>
          <a:noFill/>
        </p:spPr>
        <p:txBody>
          <a:bodyPr wrap="square" rtlCol="0">
            <a:spAutoFit/>
          </a:bodyPr>
          <a:lstStyle/>
          <a:p>
            <a:pPr marL="457200" lvl="0" indent="-457200">
              <a:buFont typeface="Wingdings" panose="05000000000000000000" pitchFamily="2" charset="2"/>
              <a:buChar char="l"/>
            </a:pPr>
            <a:r>
              <a:rPr lang="en-US" altLang="zh-CN" sz="2400" b="1" dirty="0">
                <a:solidFill>
                  <a:srgbClr val="C00000"/>
                </a:solidFill>
                <a:latin typeface="Arial" panose="020B0604020202020204" pitchFamily="34" charset="0"/>
                <a:cs typeface="Arial" panose="020B0604020202020204" pitchFamily="34" charset="0"/>
              </a:rPr>
              <a:t>Filetype: </a:t>
            </a:r>
            <a:r>
              <a:rPr lang="en-US" altLang="zh-CN" sz="2400" dirty="0">
                <a:solidFill>
                  <a:prstClr val="black"/>
                </a:solidFill>
                <a:latin typeface="Arial" panose="020B0604020202020204" pitchFamily="34" charset="0"/>
                <a:cs typeface="Arial" panose="020B0604020202020204" pitchFamily="34" charset="0"/>
              </a:rPr>
              <a:t>Limit your search to specific file types.</a:t>
            </a:r>
          </a:p>
        </p:txBody>
      </p:sp>
      <p:pic>
        <p:nvPicPr>
          <p:cNvPr id="7" name="图片 6"/>
          <p:cNvPicPr>
            <a:picLocks noChangeAspect="1"/>
          </p:cNvPicPr>
          <p:nvPr/>
        </p:nvPicPr>
        <p:blipFill>
          <a:blip r:embed="rId2"/>
          <a:stretch>
            <a:fillRect/>
          </a:stretch>
        </p:blipFill>
        <p:spPr>
          <a:xfrm>
            <a:off x="214907" y="1951607"/>
            <a:ext cx="8676725" cy="4128181"/>
          </a:xfrm>
          <a:prstGeom prst="rect">
            <a:avLst/>
          </a:prstGeom>
        </p:spPr>
      </p:pic>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32</a:t>
            </a:fld>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36850" y="2155190"/>
            <a:ext cx="6063615" cy="4294505"/>
          </a:xfrm>
          <a:prstGeom prst="rect">
            <a:avLst/>
          </a:prstGeom>
        </p:spPr>
      </p:pic>
      <p:grpSp>
        <p:nvGrpSpPr>
          <p:cNvPr id="7" name="组合 6"/>
          <p:cNvGrpSpPr/>
          <p:nvPr/>
        </p:nvGrpSpPr>
        <p:grpSpPr>
          <a:xfrm>
            <a:off x="536575" y="1736090"/>
            <a:ext cx="2165350" cy="4828540"/>
            <a:chOff x="991733" y="1077913"/>
            <a:chExt cx="2200275" cy="4991100"/>
          </a:xfrm>
        </p:grpSpPr>
        <p:pic>
          <p:nvPicPr>
            <p:cNvPr id="8" name="图片 7"/>
            <p:cNvPicPr>
              <a:picLocks noChangeAspect="1"/>
            </p:cNvPicPr>
            <p:nvPr/>
          </p:nvPicPr>
          <p:blipFill>
            <a:blip r:embed="rId3"/>
            <a:stretch>
              <a:fillRect/>
            </a:stretch>
          </p:blipFill>
          <p:spPr>
            <a:xfrm>
              <a:off x="991733" y="1077913"/>
              <a:ext cx="2200275" cy="4991100"/>
            </a:xfrm>
            <a:prstGeom prst="rect">
              <a:avLst/>
            </a:prstGeom>
          </p:spPr>
        </p:pic>
        <p:sp>
          <p:nvSpPr>
            <p:cNvPr id="9" name="矩形 8"/>
            <p:cNvSpPr/>
            <p:nvPr/>
          </p:nvSpPr>
          <p:spPr>
            <a:xfrm>
              <a:off x="1003014" y="4238954"/>
              <a:ext cx="1088856" cy="318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5" name="文本框 4"/>
          <p:cNvSpPr txBox="1"/>
          <p:nvPr/>
        </p:nvSpPr>
        <p:spPr>
          <a:xfrm>
            <a:off x="536575" y="1076400"/>
            <a:ext cx="8094345" cy="46037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Arial" panose="020B0604020202020204" pitchFamily="34" charset="0"/>
                <a:cs typeface="Arial" panose="020B0604020202020204" pitchFamily="34" charset="0"/>
              </a:rPr>
              <a:t>Search for articles published only in </a:t>
            </a:r>
            <a:r>
              <a:rPr lang="en-US" altLang="zh-CN" sz="2400" b="1" dirty="0">
                <a:solidFill>
                  <a:srgbClr val="C00000"/>
                </a:solidFill>
                <a:latin typeface="Arial" panose="020B0604020202020204" pitchFamily="34" charset="0"/>
                <a:cs typeface="Arial" panose="020B0604020202020204" pitchFamily="34" charset="0"/>
              </a:rPr>
              <a:t>top journals.</a:t>
            </a:r>
          </a:p>
        </p:txBody>
      </p:sp>
      <p:sp>
        <p:nvSpPr>
          <p:cNvPr id="10" name="灯片编号占位符 9"/>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33</a:t>
            </a:fld>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2.</a:t>
            </a:r>
            <a:r>
              <a:rPr lang="en-US" altLang="zh-CN" sz="3200" b="1" dirty="0">
                <a:latin typeface="Arial" panose="020B0604020202020204" pitchFamily="34" charset="0"/>
                <a:cs typeface="Arial" panose="020B0604020202020204" pitchFamily="34" charset="0"/>
                <a:sym typeface="+mn-ea"/>
              </a:rPr>
              <a:t>Literature limit</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6282" y="1685089"/>
            <a:ext cx="8227522" cy="1014730"/>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	Previous search data is used to influence the search results that you see the next time you run a search. It’s not so great if you are trying to find academic content on any particular subject.</a:t>
            </a:r>
            <a:endParaRPr lang="zh-CN" altLang="en-US" sz="2000" dirty="0">
              <a:latin typeface="Arial" panose="020B0604020202020204" pitchFamily="34" charset="0"/>
              <a:cs typeface="Arial" panose="020B0604020202020204" pitchFamily="34" charset="0"/>
            </a:endParaRPr>
          </a:p>
        </p:txBody>
      </p:sp>
      <p:grpSp>
        <p:nvGrpSpPr>
          <p:cNvPr id="2" name="组合 1"/>
          <p:cNvGrpSpPr/>
          <p:nvPr/>
        </p:nvGrpSpPr>
        <p:grpSpPr>
          <a:xfrm>
            <a:off x="2033115" y="3008131"/>
            <a:ext cx="4160675" cy="3155270"/>
            <a:chOff x="536744" y="3608388"/>
            <a:chExt cx="4160675" cy="3155270"/>
          </a:xfrm>
        </p:grpSpPr>
        <p:pic>
          <p:nvPicPr>
            <p:cNvPr id="5" name="图片 4"/>
            <p:cNvPicPr>
              <a:picLocks noChangeAspect="1"/>
            </p:cNvPicPr>
            <p:nvPr/>
          </p:nvPicPr>
          <p:blipFill rotWithShape="1">
            <a:blip r:embed="rId2"/>
            <a:srcRect l="78542" t="2114" b="68956"/>
            <a:stretch>
              <a:fillRect/>
            </a:stretch>
          </p:blipFill>
          <p:spPr>
            <a:xfrm>
              <a:off x="536744" y="3608388"/>
              <a:ext cx="4160675" cy="3155270"/>
            </a:xfrm>
            <a:prstGeom prst="rect">
              <a:avLst/>
            </a:prstGeom>
          </p:spPr>
        </p:pic>
        <p:sp>
          <p:nvSpPr>
            <p:cNvPr id="7" name="矩形 6"/>
            <p:cNvSpPr/>
            <p:nvPr/>
          </p:nvSpPr>
          <p:spPr>
            <a:xfrm>
              <a:off x="2050044" y="4560071"/>
              <a:ext cx="2521956" cy="307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0" name="文本框 9"/>
          <p:cNvSpPr txBox="1"/>
          <p:nvPr/>
        </p:nvSpPr>
        <p:spPr>
          <a:xfrm>
            <a:off x="536744" y="1076779"/>
            <a:ext cx="8178800" cy="460375"/>
          </a:xfrm>
          <a:prstGeom prst="rect">
            <a:avLst/>
          </a:prstGeom>
          <a:noFill/>
        </p:spPr>
        <p:txBody>
          <a:bodyPr wrap="square" rtlCol="0">
            <a:spAutoFit/>
          </a:bodyPr>
          <a:lstStyle/>
          <a:p>
            <a:pPr marL="457200" lvl="0" indent="-457200">
              <a:buFont typeface="Wingdings" panose="05000000000000000000" pitchFamily="2" charset="2"/>
              <a:buChar char="l"/>
            </a:pPr>
            <a:r>
              <a:rPr lang="en-US" altLang="zh-CN" sz="2400" dirty="0">
                <a:solidFill>
                  <a:prstClr val="black"/>
                </a:solidFill>
                <a:latin typeface="Arial" panose="020B0604020202020204" pitchFamily="34" charset="0"/>
                <a:cs typeface="Arial" panose="020B0604020202020204" pitchFamily="34" charset="0"/>
              </a:rPr>
              <a:t>Search in </a:t>
            </a:r>
            <a:r>
              <a:rPr lang="en-US" altLang="zh-CN" sz="2400" b="1" dirty="0">
                <a:solidFill>
                  <a:srgbClr val="C00000"/>
                </a:solidFill>
                <a:latin typeface="Arial" panose="020B0604020202020204" pitchFamily="34" charset="0"/>
                <a:cs typeface="Arial" panose="020B0604020202020204" pitchFamily="34" charset="0"/>
              </a:rPr>
              <a:t>incognito mode </a:t>
            </a:r>
            <a:r>
              <a:rPr lang="en-US" altLang="zh-CN" sz="2400" dirty="0">
                <a:solidFill>
                  <a:prstClr val="black"/>
                </a:solidFill>
                <a:latin typeface="Arial" panose="020B0604020202020204" pitchFamily="34" charset="0"/>
                <a:cs typeface="Arial" panose="020B0604020202020204" pitchFamily="34" charset="0"/>
              </a:rPr>
              <a:t>for better results.</a:t>
            </a:r>
          </a:p>
        </p:txBody>
      </p:sp>
      <p:sp>
        <p:nvSpPr>
          <p:cNvPr id="4" name="灯片编号占位符 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34</a:t>
            </a:fld>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328930" y="373380"/>
            <a:ext cx="507174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3.</a:t>
            </a:r>
            <a:r>
              <a:rPr lang="en-US" altLang="zh-CN" sz="3200" b="1" dirty="0">
                <a:latin typeface="Arial" panose="020B0604020202020204" pitchFamily="34" charset="0"/>
                <a:cs typeface="Arial" panose="020B0604020202020204" pitchFamily="34" charset="0"/>
                <a:sym typeface="+mn-ea"/>
              </a:rPr>
              <a:t>Literature expansion</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27305"/>
            <a:ext cx="9144000" cy="12579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6"/>
          <p:cNvSpPr txBox="1">
            <a:spLocks noChangeArrowheads="1"/>
          </p:cNvSpPr>
          <p:nvPr/>
        </p:nvSpPr>
        <p:spPr bwMode="auto">
          <a:xfrm>
            <a:off x="3632701" y="3048618"/>
            <a:ext cx="46640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2.Citation Organization </a:t>
            </a:r>
          </a:p>
        </p:txBody>
      </p:sp>
      <p:sp>
        <p:nvSpPr>
          <p:cNvPr id="20" name="文本框 6"/>
          <p:cNvSpPr txBox="1">
            <a:spLocks noChangeArrowheads="1"/>
          </p:cNvSpPr>
          <p:nvPr/>
        </p:nvSpPr>
        <p:spPr bwMode="auto">
          <a:xfrm>
            <a:off x="3632701" y="4642794"/>
            <a:ext cx="41125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buClrTx/>
              <a:buSzTx/>
              <a:buFontTx/>
              <a:defRPr/>
            </a:pPr>
            <a:r>
              <a:rPr lang="en-US" altLang="zh-CN" sz="3200" dirty="0">
                <a:latin typeface="Arial" panose="020B0604020202020204" pitchFamily="34" charset="0"/>
                <a:ea typeface="+mj-ea"/>
                <a:cs typeface="Arial" panose="020B0604020202020204" pitchFamily="34" charset="0"/>
              </a:rPr>
              <a:t>3.Useful Links</a:t>
            </a:r>
          </a:p>
        </p:txBody>
      </p:sp>
      <p:sp>
        <p:nvSpPr>
          <p:cNvPr id="22" name="文本框 6"/>
          <p:cNvSpPr txBox="1">
            <a:spLocks noChangeArrowheads="1"/>
          </p:cNvSpPr>
          <p:nvPr/>
        </p:nvSpPr>
        <p:spPr bwMode="auto">
          <a:xfrm>
            <a:off x="3561551" y="1547581"/>
            <a:ext cx="25506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rPr>
              <a:t>1.My Library</a:t>
            </a:r>
            <a:r>
              <a:rPr lang="en-US" altLang="zh-CN" sz="3200" dirty="0">
                <a:latin typeface="+mj-ea"/>
                <a:ea typeface="+mj-ea"/>
              </a:rPr>
              <a:t> </a:t>
            </a:r>
          </a:p>
        </p:txBody>
      </p:sp>
      <p:sp>
        <p:nvSpPr>
          <p:cNvPr id="45" name="矩形 44"/>
          <p:cNvSpPr/>
          <p:nvPr/>
        </p:nvSpPr>
        <p:spPr bwMode="auto">
          <a:xfrm>
            <a:off x="1149716" y="265269"/>
            <a:ext cx="6844566" cy="646331"/>
          </a:xfrm>
          <a:prstGeom prst="rect">
            <a:avLst/>
          </a:prstGeom>
        </p:spPr>
        <p:txBody>
          <a:bodyPr wrap="none">
            <a:spAutoFit/>
          </a:bodyPr>
          <a:lstStyle/>
          <a:p>
            <a:pPr algn="ctr">
              <a:defRPr/>
            </a:pPr>
            <a:r>
              <a:rPr lang="en-US" altLang="zh-CN" sz="3600" dirty="0">
                <a:solidFill>
                  <a:schemeClr val="bg1"/>
                </a:solidFill>
                <a:latin typeface="Arial" panose="020B0604020202020204" pitchFamily="34" charset="0"/>
                <a:ea typeface="+mj-ea"/>
                <a:cs typeface="Arial" panose="020B0604020202020204" pitchFamily="34" charset="0"/>
                <a:sym typeface="+mn-ea"/>
              </a:rPr>
              <a:t>4 LITERATURE MANAGEMENT</a:t>
            </a:r>
            <a:endParaRPr lang="en-US" altLang="zh-CN" sz="3600" b="1" kern="100" dirty="0">
              <a:solidFill>
                <a:schemeClr val="bg1"/>
              </a:solidFill>
              <a:latin typeface="Arial" panose="020B0604020202020204" pitchFamily="34" charset="0"/>
              <a:ea typeface="+mj-ea"/>
              <a:cs typeface="Arial" panose="020B0604020202020204" pitchFamily="34" charset="0"/>
              <a:sym typeface="+mn-ea"/>
            </a:endParaRPr>
          </a:p>
        </p:txBody>
      </p:sp>
      <p:sp>
        <p:nvSpPr>
          <p:cNvPr id="2" name="文本框 6"/>
          <p:cNvSpPr txBox="1">
            <a:spLocks noChangeArrowheads="1"/>
          </p:cNvSpPr>
          <p:nvPr/>
        </p:nvSpPr>
        <p:spPr bwMode="auto">
          <a:xfrm>
            <a:off x="3632701" y="6174948"/>
            <a:ext cx="16706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4.Alerts</a:t>
            </a:r>
            <a:r>
              <a:rPr lang="en-US" altLang="zh-CN" sz="2400" dirty="0">
                <a:solidFill>
                  <a:schemeClr val="accent1"/>
                </a:solidFill>
                <a:latin typeface="Arial" panose="020B0604020202020204" pitchFamily="34" charset="0"/>
                <a:ea typeface="+mj-ea"/>
                <a:cs typeface="Arial" panose="020B0604020202020204" pitchFamily="34" charset="0"/>
                <a:sym typeface="+mn-ea"/>
              </a:rPr>
              <a:t> </a:t>
            </a:r>
          </a:p>
        </p:txBody>
      </p:sp>
      <p:sp>
        <p:nvSpPr>
          <p:cNvPr id="9" name="椭圆 8"/>
          <p:cNvSpPr/>
          <p:nvPr>
            <p:custDataLst>
              <p:tags r:id="rId1"/>
            </p:custDataLst>
          </p:nvPr>
        </p:nvSpPr>
        <p:spPr>
          <a:xfrm>
            <a:off x="3355107" y="1685522"/>
            <a:ext cx="184639" cy="184639"/>
          </a:xfrm>
          <a:prstGeom prst="ellipse">
            <a:avLst/>
          </a:prstGeom>
          <a:solidFill>
            <a:sysClr val="window" lastClr="FFFFFF"/>
          </a:solidFill>
          <a:ln w="25400">
            <a:solidFill>
              <a:srgbClr val="1F74AD"/>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3" name="椭圆 12"/>
          <p:cNvSpPr/>
          <p:nvPr>
            <p:custDataLst>
              <p:tags r:id="rId2"/>
            </p:custDataLst>
          </p:nvPr>
        </p:nvSpPr>
        <p:spPr>
          <a:xfrm>
            <a:off x="3355107" y="3248687"/>
            <a:ext cx="184639" cy="184639"/>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6" name="椭圆 15"/>
          <p:cNvSpPr/>
          <p:nvPr>
            <p:custDataLst>
              <p:tags r:id="rId3"/>
            </p:custDataLst>
          </p:nvPr>
        </p:nvSpPr>
        <p:spPr>
          <a:xfrm>
            <a:off x="3355107" y="4811852"/>
            <a:ext cx="184639" cy="184639"/>
          </a:xfrm>
          <a:prstGeom prst="ellipse">
            <a:avLst/>
          </a:prstGeom>
          <a:solidFill>
            <a:sysClr val="window" lastClr="FFFFFF"/>
          </a:solidFill>
          <a:ln w="25400">
            <a:solidFill>
              <a:srgbClr val="1AA3AA"/>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4" name="椭圆 3"/>
          <p:cNvSpPr/>
          <p:nvPr>
            <p:custDataLst>
              <p:tags r:id="rId4"/>
            </p:custDataLst>
          </p:nvPr>
        </p:nvSpPr>
        <p:spPr>
          <a:xfrm>
            <a:off x="3355107" y="6375017"/>
            <a:ext cx="184639" cy="184639"/>
          </a:xfrm>
          <a:prstGeom prst="ellipse">
            <a:avLst/>
          </a:prstGeom>
          <a:solidFill>
            <a:sysClr val="window" lastClr="FFFFFF"/>
          </a:solidFill>
          <a:ln w="25400">
            <a:solidFill>
              <a:srgbClr val="69A35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cxnSp>
        <p:nvCxnSpPr>
          <p:cNvPr id="29" name="直接连接符 28"/>
          <p:cNvCxnSpPr>
            <a:stCxn id="9" idx="4"/>
            <a:endCxn id="13" idx="0"/>
          </p:cNvCxnSpPr>
          <p:nvPr>
            <p:custDataLst>
              <p:tags r:id="rId5"/>
            </p:custDataLst>
          </p:nvPr>
        </p:nvCxnSpPr>
        <p:spPr>
          <a:xfrm>
            <a:off x="3448062" y="1870161"/>
            <a:ext cx="0" cy="137858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1" name="直接连接符 30"/>
          <p:cNvCxnSpPr>
            <a:stCxn id="13" idx="4"/>
            <a:endCxn id="16" idx="0"/>
          </p:cNvCxnSpPr>
          <p:nvPr>
            <p:custDataLst>
              <p:tags r:id="rId6"/>
            </p:custDataLst>
          </p:nvPr>
        </p:nvCxnSpPr>
        <p:spPr>
          <a:xfrm>
            <a:off x="3448062" y="3433326"/>
            <a:ext cx="0" cy="137858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3" name="直接连接符 32"/>
          <p:cNvCxnSpPr>
            <a:stCxn id="16" idx="4"/>
            <a:endCxn id="4" idx="0"/>
          </p:cNvCxnSpPr>
          <p:nvPr>
            <p:custDataLst>
              <p:tags r:id="rId7"/>
            </p:custDataLst>
          </p:nvPr>
        </p:nvCxnSpPr>
        <p:spPr>
          <a:xfrm>
            <a:off x="3448062" y="4997126"/>
            <a:ext cx="0" cy="1377950"/>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6283" y="1998348"/>
            <a:ext cx="8227521" cy="3589712"/>
            <a:chOff x="1886942" y="1367630"/>
            <a:chExt cx="7257058" cy="3026337"/>
          </a:xfrm>
        </p:grpSpPr>
        <p:pic>
          <p:nvPicPr>
            <p:cNvPr id="3" name="图片 2"/>
            <p:cNvPicPr>
              <a:picLocks noChangeAspect="1"/>
            </p:cNvPicPr>
            <p:nvPr/>
          </p:nvPicPr>
          <p:blipFill rotWithShape="1">
            <a:blip r:embed="rId2"/>
            <a:srcRect t="1" b="61784"/>
            <a:stretch>
              <a:fillRect/>
            </a:stretch>
          </p:blipFill>
          <p:spPr>
            <a:xfrm>
              <a:off x="1886942" y="1367630"/>
              <a:ext cx="7257058" cy="3026337"/>
            </a:xfrm>
            <a:prstGeom prst="rect">
              <a:avLst/>
            </a:prstGeom>
          </p:spPr>
        </p:pic>
        <p:sp>
          <p:nvSpPr>
            <p:cNvPr id="4" name="矩形 3"/>
            <p:cNvSpPr/>
            <p:nvPr/>
          </p:nvSpPr>
          <p:spPr>
            <a:xfrm>
              <a:off x="1985958" y="3035683"/>
              <a:ext cx="308919" cy="271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7" name="矩形 6"/>
          <p:cNvSpPr/>
          <p:nvPr/>
        </p:nvSpPr>
        <p:spPr>
          <a:xfrm>
            <a:off x="536400" y="1148400"/>
            <a:ext cx="7257057"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Star an article to add to your library.</a:t>
            </a:r>
          </a:p>
        </p:txBody>
      </p:sp>
      <p:sp>
        <p:nvSpPr>
          <p:cNvPr id="9" name="灯片编号占位符 8"/>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36</a:t>
            </a:fld>
            <a:endParaRPr lang="zh-CN" altLang="en-US">
              <a:latin typeface="Arial" panose="020B0604020202020204" pitchFamily="34" charset="0"/>
              <a:cs typeface="Arial" panose="020B0604020202020204" pitchFamily="34" charset="0"/>
            </a:endParaRPr>
          </a:p>
        </p:txBody>
      </p:sp>
      <p:sp>
        <p:nvSpPr>
          <p:cNvPr id="5" name="文本框 4"/>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 My library</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53275" y="1736996"/>
            <a:ext cx="2181225" cy="4619625"/>
          </a:xfrm>
          <a:prstGeom prst="rect">
            <a:avLst/>
          </a:prstGeom>
        </p:spPr>
      </p:pic>
      <p:grpSp>
        <p:nvGrpSpPr>
          <p:cNvPr id="2" name="组合 1"/>
          <p:cNvGrpSpPr/>
          <p:nvPr/>
        </p:nvGrpSpPr>
        <p:grpSpPr>
          <a:xfrm>
            <a:off x="2631020" y="2923966"/>
            <a:ext cx="6043656" cy="2949655"/>
            <a:chOff x="461963" y="1447629"/>
            <a:chExt cx="7609132" cy="3937172"/>
          </a:xfrm>
        </p:grpSpPr>
        <p:pic>
          <p:nvPicPr>
            <p:cNvPr id="6" name="图片 5"/>
            <p:cNvPicPr>
              <a:picLocks noChangeAspect="1"/>
            </p:cNvPicPr>
            <p:nvPr/>
          </p:nvPicPr>
          <p:blipFill rotWithShape="1">
            <a:blip r:embed="rId3"/>
            <a:srcRect r="7433" b="18148"/>
            <a:stretch>
              <a:fillRect/>
            </a:stretch>
          </p:blipFill>
          <p:spPr>
            <a:xfrm>
              <a:off x="461963" y="1447629"/>
              <a:ext cx="7609132" cy="3937172"/>
            </a:xfrm>
            <a:prstGeom prst="rect">
              <a:avLst/>
            </a:prstGeom>
          </p:spPr>
        </p:pic>
        <p:sp>
          <p:nvSpPr>
            <p:cNvPr id="7" name="矩形 6"/>
            <p:cNvSpPr/>
            <p:nvPr/>
          </p:nvSpPr>
          <p:spPr>
            <a:xfrm>
              <a:off x="476084" y="1978062"/>
              <a:ext cx="1643449" cy="1485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6772488" y="2571335"/>
              <a:ext cx="542712" cy="25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7422101" y="3781270"/>
              <a:ext cx="542712" cy="25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3" name="矩形 12"/>
          <p:cNvSpPr/>
          <p:nvPr/>
        </p:nvSpPr>
        <p:spPr>
          <a:xfrm>
            <a:off x="536400" y="1148400"/>
            <a:ext cx="7257057"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Create your own library for specific research topics.</a:t>
            </a:r>
          </a:p>
        </p:txBody>
      </p:sp>
      <p:sp>
        <p:nvSpPr>
          <p:cNvPr id="3" name="灯片编号占位符 2"/>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37</a:t>
            </a:fld>
            <a:endParaRPr lang="zh-CN" altLang="en-US">
              <a:latin typeface="Arial" panose="020B0604020202020204" pitchFamily="34" charset="0"/>
              <a:cs typeface="Arial" panose="020B0604020202020204" pitchFamily="34" charset="0"/>
            </a:endParaRPr>
          </a:p>
        </p:txBody>
      </p:sp>
      <p:sp>
        <p:nvSpPr>
          <p:cNvPr id="16" name="矩形 15"/>
          <p:cNvSpPr/>
          <p:nvPr/>
        </p:nvSpPr>
        <p:spPr>
          <a:xfrm>
            <a:off x="329145" y="4044315"/>
            <a:ext cx="1305332" cy="36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文本框 4"/>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 My library</a:t>
            </a:r>
            <a:endParaRPr lang="en-US" altLang="zh-CN" sz="32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6283" y="1954530"/>
            <a:ext cx="6043656" cy="2949655"/>
            <a:chOff x="461963" y="1447629"/>
            <a:chExt cx="7609132" cy="3937172"/>
          </a:xfrm>
        </p:grpSpPr>
        <p:pic>
          <p:nvPicPr>
            <p:cNvPr id="6" name="图片 5"/>
            <p:cNvPicPr>
              <a:picLocks noChangeAspect="1"/>
            </p:cNvPicPr>
            <p:nvPr/>
          </p:nvPicPr>
          <p:blipFill rotWithShape="1">
            <a:blip r:embed="rId2"/>
            <a:srcRect r="7433" b="18148"/>
            <a:stretch>
              <a:fillRect/>
            </a:stretch>
          </p:blipFill>
          <p:spPr>
            <a:xfrm>
              <a:off x="461963" y="1447629"/>
              <a:ext cx="7609132" cy="3937172"/>
            </a:xfrm>
            <a:prstGeom prst="rect">
              <a:avLst/>
            </a:prstGeom>
          </p:spPr>
        </p:pic>
        <p:sp>
          <p:nvSpPr>
            <p:cNvPr id="7" name="矩形 6"/>
            <p:cNvSpPr/>
            <p:nvPr/>
          </p:nvSpPr>
          <p:spPr>
            <a:xfrm>
              <a:off x="476084" y="3113911"/>
              <a:ext cx="1643450" cy="349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矩形 8"/>
            <p:cNvSpPr/>
            <p:nvPr/>
          </p:nvSpPr>
          <p:spPr>
            <a:xfrm>
              <a:off x="6772488" y="2571335"/>
              <a:ext cx="542712" cy="25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7422101" y="3781270"/>
              <a:ext cx="542712" cy="25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3" name="矩形 12"/>
          <p:cNvSpPr/>
          <p:nvPr/>
        </p:nvSpPr>
        <p:spPr>
          <a:xfrm>
            <a:off x="536400" y="1148400"/>
            <a:ext cx="7257057" cy="46166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Create your own library for specific research topics</a:t>
            </a:r>
          </a:p>
        </p:txBody>
      </p:sp>
      <p:sp>
        <p:nvSpPr>
          <p:cNvPr id="3" name="灯片编号占位符 2"/>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38</a:t>
            </a:fld>
            <a:endParaRPr lang="zh-CN" altLang="en-US">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2307032" y="3574110"/>
            <a:ext cx="5486400" cy="2524125"/>
          </a:xfrm>
          <a:prstGeom prst="rect">
            <a:avLst/>
          </a:prstGeom>
        </p:spPr>
      </p:pic>
      <p:sp>
        <p:nvSpPr>
          <p:cNvPr id="4" name="文本框 3"/>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 My library</a:t>
            </a:r>
            <a:endParaRPr lang="en-US" altLang="zh-CN" sz="32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6400" y="1148400"/>
            <a:ext cx="5332730" cy="460375"/>
          </a:xfrm>
          <a:prstGeom prst="rect">
            <a:avLst/>
          </a:prstGeom>
          <a:noFill/>
        </p:spPr>
        <p:txBody>
          <a:bodyPr wrap="none">
            <a:spAutoFit/>
          </a:bodyPr>
          <a:lstStyle/>
          <a:p>
            <a:r>
              <a:rPr lang="en-US" altLang="zh-CN" sz="2400" dirty="0">
                <a:latin typeface="Arial" panose="020B0604020202020204" pitchFamily="34" charset="0"/>
                <a:cs typeface="Arial" panose="020B0604020202020204" pitchFamily="34" charset="0"/>
              </a:rPr>
              <a:t>Organize and automate your citations.</a:t>
            </a:r>
            <a:endParaRPr lang="zh-CN" altLang="en-US" sz="2400" dirty="0">
              <a:latin typeface="Arial" panose="020B0604020202020204" pitchFamily="34" charset="0"/>
              <a:cs typeface="Arial" panose="020B0604020202020204" pitchFamily="34" charset="0"/>
            </a:endParaRPr>
          </a:p>
        </p:txBody>
      </p:sp>
      <p:grpSp>
        <p:nvGrpSpPr>
          <p:cNvPr id="6" name="组合 5"/>
          <p:cNvGrpSpPr/>
          <p:nvPr/>
        </p:nvGrpSpPr>
        <p:grpSpPr>
          <a:xfrm>
            <a:off x="536555" y="1902365"/>
            <a:ext cx="6841691" cy="3930836"/>
            <a:chOff x="1886942" y="1367631"/>
            <a:chExt cx="5407453" cy="3007534"/>
          </a:xfrm>
        </p:grpSpPr>
        <p:pic>
          <p:nvPicPr>
            <p:cNvPr id="7" name="图片 6"/>
            <p:cNvPicPr>
              <a:picLocks noChangeAspect="1"/>
            </p:cNvPicPr>
            <p:nvPr/>
          </p:nvPicPr>
          <p:blipFill rotWithShape="1">
            <a:blip r:embed="rId2"/>
            <a:srcRect t="1" r="25487" b="62021"/>
            <a:stretch>
              <a:fillRect/>
            </a:stretch>
          </p:blipFill>
          <p:spPr>
            <a:xfrm>
              <a:off x="1886942" y="1367631"/>
              <a:ext cx="5407453" cy="3007534"/>
            </a:xfrm>
            <a:prstGeom prst="rect">
              <a:avLst/>
            </a:prstGeom>
          </p:spPr>
        </p:pic>
        <p:sp>
          <p:nvSpPr>
            <p:cNvPr id="8" name="矩形 7"/>
            <p:cNvSpPr/>
            <p:nvPr/>
          </p:nvSpPr>
          <p:spPr>
            <a:xfrm>
              <a:off x="2243587" y="3027797"/>
              <a:ext cx="308919" cy="271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2" name="灯片编号占位符 1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39</a:t>
            </a:fld>
            <a:endParaRPr lang="zh-CN" altLang="en-US">
              <a:latin typeface="Arial" panose="020B0604020202020204" pitchFamily="34" charset="0"/>
              <a:cs typeface="Arial" panose="020B0604020202020204" pitchFamily="34" charset="0"/>
            </a:endParaRPr>
          </a:p>
        </p:txBody>
      </p:sp>
      <p:sp>
        <p:nvSpPr>
          <p:cNvPr id="5" name="文本框 4"/>
          <p:cNvSpPr txBox="1"/>
          <p:nvPr/>
        </p:nvSpPr>
        <p:spPr>
          <a:xfrm>
            <a:off x="328930" y="373380"/>
            <a:ext cx="6368415" cy="583565"/>
          </a:xfrm>
          <a:prstGeom prst="rect">
            <a:avLst/>
          </a:prstGeom>
          <a:noFill/>
        </p:spPr>
        <p:txBody>
          <a:bodyPr wrap="square" rtlCol="0">
            <a:spAutoFit/>
          </a:bodyPr>
          <a:lstStyle/>
          <a:p>
            <a:pPr algn="l"/>
            <a:r>
              <a:rPr lang="en-US" altLang="zh-CN" sz="3200" b="1" dirty="0">
                <a:latin typeface="Arial" panose="020B0604020202020204" pitchFamily="34" charset="0"/>
                <a:cs typeface="Arial" panose="020B0604020202020204" pitchFamily="34" charset="0"/>
                <a:sym typeface="+mn-ea"/>
              </a:rPr>
              <a:t>2. Citation organization</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4505" y="1496060"/>
            <a:ext cx="8507730" cy="3784600"/>
          </a:xfrm>
          <a:prstGeom prst="rect">
            <a:avLst/>
          </a:prstGeom>
        </p:spPr>
        <p:txBody>
          <a:bodyPr wrap="square">
            <a:spAutoFit/>
          </a:bodyPr>
          <a:lstStyle/>
          <a:p>
            <a:r>
              <a:rPr lang="en-US" altLang="zh-CN" sz="2400" dirty="0">
                <a:latin typeface="Arial" panose="020B0604020202020204" pitchFamily="34" charset="0"/>
                <a:ea typeface="微软雅黑" panose="020B0503020204020204" pitchFamily="34" charset="-122"/>
                <a:cs typeface="Arial" panose="020B0604020202020204" pitchFamily="34" charset="0"/>
              </a:rPr>
              <a:t>	Google Scholar (GS) is a free academic search engine. </a:t>
            </a:r>
          </a:p>
          <a:p>
            <a:r>
              <a:rPr lang="en-US" altLang="zh-CN" sz="2400" dirty="0">
                <a:latin typeface="Arial" panose="020B0604020202020204" pitchFamily="34" charset="0"/>
                <a:ea typeface="微软雅黑" panose="020B0503020204020204" pitchFamily="34" charset="-122"/>
                <a:cs typeface="Arial" panose="020B0604020202020204" pitchFamily="34" charset="0"/>
              </a:rPr>
              <a:t>It searches repositories of publishers, universities or scholarly websites.</a:t>
            </a:r>
          </a:p>
          <a:p>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r>
              <a:rPr lang="en-US" altLang="zh-CN" sz="2400" dirty="0">
                <a:latin typeface="Arial" panose="020B0604020202020204" pitchFamily="34" charset="0"/>
                <a:ea typeface="微软雅黑" panose="020B0503020204020204" pitchFamily="34" charset="-122"/>
                <a:cs typeface="Arial" panose="020B0604020202020204" pitchFamily="34" charset="0"/>
              </a:rPr>
              <a:t>	Most of the results of a search tend to be reliable scholarly sources. However, Google is also less careful than academic databases such as Scopus and Web of Science.</a:t>
            </a:r>
          </a:p>
          <a:p>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r>
              <a:rPr lang="en-US" altLang="zh-CN" sz="2400" dirty="0">
                <a:latin typeface="Arial" panose="020B0604020202020204" pitchFamily="34" charset="0"/>
                <a:ea typeface="微软雅黑" panose="020B0503020204020204" pitchFamily="34" charset="-122"/>
                <a:cs typeface="Arial" panose="020B0604020202020204" pitchFamily="34" charset="0"/>
              </a:rPr>
              <a:t>	So it is worth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making your own assessment </a:t>
            </a:r>
            <a:r>
              <a:rPr lang="en-US" altLang="zh-CN" sz="2400" dirty="0">
                <a:latin typeface="Arial" panose="020B0604020202020204" pitchFamily="34" charset="0"/>
                <a:ea typeface="微软雅黑" panose="020B0503020204020204" pitchFamily="34" charset="-122"/>
                <a:cs typeface="Arial" panose="020B0604020202020204" pitchFamily="34" charset="0"/>
              </a:rPr>
              <a:t>of the credibility of the resources linked through Google Scholar.</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a:t>
            </a:fld>
            <a:endParaRPr lang="zh-CN" altLang="en-US">
              <a:latin typeface="Arial" panose="020B0604020202020204" pitchFamily="34" charset="0"/>
              <a:cs typeface="Arial" panose="020B0604020202020204" pitchFamily="34" charset="0"/>
            </a:endParaRPr>
          </a:p>
        </p:txBody>
      </p:sp>
      <p:sp>
        <p:nvSpPr>
          <p:cNvPr id="10" name="文本框 9"/>
          <p:cNvSpPr txBox="1"/>
          <p:nvPr/>
        </p:nvSpPr>
        <p:spPr>
          <a:xfrm>
            <a:off x="0" y="373439"/>
            <a:ext cx="6525961" cy="584775"/>
          </a:xfrm>
          <a:prstGeom prst="rect">
            <a:avLst/>
          </a:prstGeom>
          <a:noFill/>
        </p:spPr>
        <p:txBody>
          <a:bodyPr wrap="square" rtlCol="0">
            <a:spAutoFit/>
          </a:bodyPr>
          <a:lstStyle/>
          <a:p>
            <a:r>
              <a:rPr lang="en-US" altLang="zh-CN" sz="3200" b="1" dirty="0">
                <a:latin typeface="Arial" panose="020B0604020202020204" pitchFamily="34" charset="0"/>
                <a:ea typeface="微软雅黑" panose="020B0503020204020204" pitchFamily="34" charset="-122"/>
                <a:cs typeface="Arial" panose="020B0604020202020204" pitchFamily="34" charset="0"/>
                <a:sym typeface="+mn-ea"/>
              </a:rPr>
              <a:t>1. Do you know Google Scholar?</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8314" y="1589405"/>
            <a:ext cx="8408943" cy="101473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commonly used </a:t>
            </a:r>
            <a:r>
              <a:rPr lang="en-US" altLang="zh-CN" sz="2000" b="1" dirty="0">
                <a:solidFill>
                  <a:srgbClr val="C00000"/>
                </a:solidFill>
                <a:latin typeface="Arial" panose="020B0604020202020204" pitchFamily="34" charset="0"/>
                <a:cs typeface="Arial" panose="020B0604020202020204" pitchFamily="34" charset="0"/>
              </a:rPr>
              <a:t>citation formats</a:t>
            </a:r>
            <a:r>
              <a:rPr lang="en-US" altLang="zh-CN" sz="2000" dirty="0">
                <a:latin typeface="Arial" panose="020B0604020202020204" pitchFamily="34" charset="0"/>
                <a:cs typeface="Arial" panose="020B0604020202020204" pitchFamily="34" charset="0"/>
              </a:rPr>
              <a:t> such as MLA, APA, Chicago, Harvard, and Vancouver that may be copy and pasted.</a:t>
            </a:r>
          </a:p>
          <a:p>
            <a:pPr marL="342900" indent="-342900">
              <a:buFont typeface="Wingdings" panose="05000000000000000000" pitchFamily="2" charset="2"/>
              <a:buChar char="l"/>
            </a:pPr>
            <a:r>
              <a:rPr lang="en-US" altLang="zh-CN" sz="2000" dirty="0">
                <a:latin typeface="Arial" panose="020B0604020202020204" pitchFamily="34" charset="0"/>
                <a:cs typeface="Arial" panose="020B0604020202020204" pitchFamily="34" charset="0"/>
              </a:rPr>
              <a:t>links for exporting the citation data as </a:t>
            </a:r>
            <a:r>
              <a:rPr lang="en-US" altLang="zh-CN" sz="2000" dirty="0" err="1">
                <a:latin typeface="Arial" panose="020B0604020202020204" pitchFamily="34" charset="0"/>
                <a:cs typeface="Arial" panose="020B0604020202020204" pitchFamily="34" charset="0"/>
              </a:rPr>
              <a:t>BibTeX</a:t>
            </a:r>
            <a:r>
              <a:rPr lang="en-US" altLang="zh-CN" sz="2000" dirty="0">
                <a:latin typeface="Arial" panose="020B0604020202020204" pitchFamily="34" charset="0"/>
                <a:cs typeface="Arial" panose="020B0604020202020204" pitchFamily="34" charset="0"/>
              </a:rPr>
              <a:t> or RIS.</a:t>
            </a:r>
            <a:endParaRPr lang="zh-CN" altLang="en-US" sz="2000" dirty="0">
              <a:latin typeface="Arial" panose="020B0604020202020204" pitchFamily="34" charset="0"/>
              <a:cs typeface="Arial" panose="020B0604020202020204" pitchFamily="34" charset="0"/>
            </a:endParaRPr>
          </a:p>
        </p:txBody>
      </p:sp>
      <p:sp>
        <p:nvSpPr>
          <p:cNvPr id="4" name="矩形 3"/>
          <p:cNvSpPr/>
          <p:nvPr/>
        </p:nvSpPr>
        <p:spPr>
          <a:xfrm>
            <a:off x="536400" y="1148400"/>
            <a:ext cx="5332730" cy="460375"/>
          </a:xfrm>
          <a:prstGeom prst="rect">
            <a:avLst/>
          </a:prstGeom>
          <a:noFill/>
        </p:spPr>
        <p:txBody>
          <a:bodyPr wrap="none">
            <a:spAutoFit/>
          </a:bodyPr>
          <a:lstStyle/>
          <a:p>
            <a:r>
              <a:rPr lang="en-US" altLang="zh-CN" sz="2400" dirty="0">
                <a:latin typeface="Arial" panose="020B0604020202020204" pitchFamily="34" charset="0"/>
                <a:cs typeface="Arial" panose="020B0604020202020204" pitchFamily="34" charset="0"/>
              </a:rPr>
              <a:t>Organize and automate your citations.</a:t>
            </a:r>
            <a:endParaRPr lang="zh-CN" altLang="en-US" sz="2400" dirty="0">
              <a:latin typeface="Arial" panose="020B0604020202020204" pitchFamily="34" charset="0"/>
              <a:cs typeface="Arial" panose="020B0604020202020204" pitchFamily="34" charset="0"/>
            </a:endParaRPr>
          </a:p>
        </p:txBody>
      </p:sp>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40</a:t>
            </a:fld>
            <a:endParaRPr lang="zh-CN" altLang="en-US">
              <a:latin typeface="Arial" panose="020B0604020202020204" pitchFamily="34" charset="0"/>
              <a:cs typeface="Arial" panose="020B0604020202020204" pitchFamily="34" charset="0"/>
            </a:endParaRPr>
          </a:p>
        </p:txBody>
      </p:sp>
      <p:sp>
        <p:nvSpPr>
          <p:cNvPr id="9" name="文本框 8"/>
          <p:cNvSpPr txBox="1"/>
          <p:nvPr/>
        </p:nvSpPr>
        <p:spPr>
          <a:xfrm>
            <a:off x="328930" y="373380"/>
            <a:ext cx="6368415" cy="583565"/>
          </a:xfrm>
          <a:prstGeom prst="rect">
            <a:avLst/>
          </a:prstGeom>
          <a:noFill/>
        </p:spPr>
        <p:txBody>
          <a:bodyPr wrap="square" rtlCol="0">
            <a:spAutoFit/>
          </a:bodyPr>
          <a:lstStyle/>
          <a:p>
            <a:pPr algn="l"/>
            <a:r>
              <a:rPr lang="en-US" altLang="zh-CN" sz="3200" b="1" dirty="0">
                <a:latin typeface="Arial" panose="020B0604020202020204" pitchFamily="34" charset="0"/>
                <a:cs typeface="Arial" panose="020B0604020202020204" pitchFamily="34" charset="0"/>
                <a:sym typeface="+mn-ea"/>
              </a:rPr>
              <a:t>2. Citation organization</a:t>
            </a:r>
            <a:endParaRPr lang="en-US" altLang="zh-CN" sz="3200" b="1" dirty="0">
              <a:latin typeface="Arial" panose="020B0604020202020204" pitchFamily="34" charset="0"/>
              <a:cs typeface="Arial" panose="020B0604020202020204" pitchFamily="34" charset="0"/>
            </a:endParaRPr>
          </a:p>
        </p:txBody>
      </p:sp>
      <p:grpSp>
        <p:nvGrpSpPr>
          <p:cNvPr id="6" name="组合 5"/>
          <p:cNvGrpSpPr/>
          <p:nvPr/>
        </p:nvGrpSpPr>
        <p:grpSpPr>
          <a:xfrm>
            <a:off x="2008195" y="2696147"/>
            <a:ext cx="4342164" cy="3660204"/>
            <a:chOff x="488314" y="2696147"/>
            <a:chExt cx="4342164" cy="3660204"/>
          </a:xfrm>
        </p:grpSpPr>
        <p:pic>
          <p:nvPicPr>
            <p:cNvPr id="2" name="图片 1"/>
            <p:cNvPicPr>
              <a:picLocks noChangeAspect="1"/>
            </p:cNvPicPr>
            <p:nvPr/>
          </p:nvPicPr>
          <p:blipFill>
            <a:blip r:embed="rId2"/>
            <a:stretch>
              <a:fillRect/>
            </a:stretch>
          </p:blipFill>
          <p:spPr>
            <a:xfrm>
              <a:off x="488314" y="2696147"/>
              <a:ext cx="4342164" cy="3660204"/>
            </a:xfrm>
            <a:prstGeom prst="rect">
              <a:avLst/>
            </a:prstGeom>
          </p:spPr>
        </p:pic>
        <p:sp>
          <p:nvSpPr>
            <p:cNvPr id="10" name="矩形 9"/>
            <p:cNvSpPr/>
            <p:nvPr/>
          </p:nvSpPr>
          <p:spPr>
            <a:xfrm>
              <a:off x="1024864" y="3773890"/>
              <a:ext cx="390855" cy="242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1024864" y="3218157"/>
              <a:ext cx="390855" cy="254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5123"/>
          <a:stretch>
            <a:fillRect/>
          </a:stretch>
        </p:blipFill>
        <p:spPr>
          <a:xfrm>
            <a:off x="457200" y="1694293"/>
            <a:ext cx="8229600" cy="3501821"/>
          </a:xfrm>
          <a:prstGeom prst="rect">
            <a:avLst/>
          </a:prstGeom>
        </p:spPr>
      </p:pic>
      <p:sp>
        <p:nvSpPr>
          <p:cNvPr id="4" name="矩形 3"/>
          <p:cNvSpPr/>
          <p:nvPr/>
        </p:nvSpPr>
        <p:spPr>
          <a:xfrm>
            <a:off x="3496322" y="3003981"/>
            <a:ext cx="9017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矩形 5"/>
          <p:cNvSpPr/>
          <p:nvPr/>
        </p:nvSpPr>
        <p:spPr>
          <a:xfrm>
            <a:off x="536400" y="1147010"/>
            <a:ext cx="7030376"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This link will bring you to the publisher’s page. </a:t>
            </a:r>
          </a:p>
        </p:txBody>
      </p:sp>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41</a:t>
            </a:fld>
            <a:endParaRPr lang="zh-CN" altLang="en-US">
              <a:latin typeface="Arial" panose="020B0604020202020204" pitchFamily="34" charset="0"/>
              <a:cs typeface="Arial" panose="020B0604020202020204" pitchFamily="34" charset="0"/>
            </a:endParaRPr>
          </a:p>
        </p:txBody>
      </p:sp>
      <p:sp>
        <p:nvSpPr>
          <p:cNvPr id="9" name="文本框 8"/>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links-Author</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5343"/>
          <a:stretch>
            <a:fillRect/>
          </a:stretch>
        </p:blipFill>
        <p:spPr>
          <a:xfrm>
            <a:off x="177800" y="1831340"/>
            <a:ext cx="8789035" cy="3844925"/>
          </a:xfrm>
          <a:prstGeom prst="rect">
            <a:avLst/>
          </a:prstGeom>
        </p:spPr>
      </p:pic>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42</a:t>
            </a:fld>
            <a:endParaRPr lang="zh-CN" altLang="en-US">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4506663" y="3205471"/>
            <a:ext cx="4448175" cy="2790825"/>
          </a:xfrm>
          <a:prstGeom prst="rect">
            <a:avLst/>
          </a:prstGeom>
        </p:spPr>
      </p:pic>
      <p:sp>
        <p:nvSpPr>
          <p:cNvPr id="9" name="椭圆 8"/>
          <p:cNvSpPr/>
          <p:nvPr/>
        </p:nvSpPr>
        <p:spPr>
          <a:xfrm>
            <a:off x="5533879" y="2412707"/>
            <a:ext cx="1030514" cy="488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36400" y="1148400"/>
            <a:ext cx="7030376" cy="460375"/>
          </a:xfrm>
          <a:prstGeom prst="rect">
            <a:avLst/>
          </a:prstGeom>
          <a:noFill/>
        </p:spPr>
        <p:txBody>
          <a:bodyPr wrap="square">
            <a:spAutoFit/>
          </a:bodyPr>
          <a:lstStyle/>
          <a:p>
            <a:pPr lvl="0"/>
            <a:r>
              <a:rPr lang="en-US" altLang="zh-CN" sz="2400" dirty="0">
                <a:solidFill>
                  <a:prstClr val="black"/>
                </a:solidFill>
                <a:latin typeface="Arial" panose="020B0604020202020204" pitchFamily="34" charset="0"/>
                <a:cs typeface="Arial" panose="020B0604020202020204" pitchFamily="34" charset="0"/>
              </a:rPr>
              <a:t>You can follow your favorite author.</a:t>
            </a: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links-Author</a:t>
            </a:r>
            <a:endParaRPr lang="en-US" altLang="zh-CN" sz="32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7369" y="2953666"/>
            <a:ext cx="8229600" cy="2272293"/>
            <a:chOff x="457200" y="1090613"/>
            <a:chExt cx="8229600" cy="2272293"/>
          </a:xfrm>
        </p:grpSpPr>
        <p:pic>
          <p:nvPicPr>
            <p:cNvPr id="3" name="图片 2"/>
            <p:cNvPicPr>
              <a:picLocks noChangeAspect="1"/>
            </p:cNvPicPr>
            <p:nvPr/>
          </p:nvPicPr>
          <p:blipFill rotWithShape="1">
            <a:blip r:embed="rId2"/>
            <a:srcRect t="1" b="51412"/>
            <a:stretch>
              <a:fillRect/>
            </a:stretch>
          </p:blipFill>
          <p:spPr>
            <a:xfrm>
              <a:off x="457200" y="1090613"/>
              <a:ext cx="8229600" cy="2272293"/>
            </a:xfrm>
            <a:prstGeom prst="rect">
              <a:avLst/>
            </a:prstGeom>
          </p:spPr>
        </p:pic>
        <p:sp>
          <p:nvSpPr>
            <p:cNvPr id="4" name="矩形 3"/>
            <p:cNvSpPr/>
            <p:nvPr/>
          </p:nvSpPr>
          <p:spPr>
            <a:xfrm>
              <a:off x="3263900" y="3060700"/>
              <a:ext cx="9017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8" name="矩形 7"/>
          <p:cNvSpPr/>
          <p:nvPr/>
        </p:nvSpPr>
        <p:spPr>
          <a:xfrm>
            <a:off x="536400" y="1148400"/>
            <a:ext cx="8467291" cy="1198880"/>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	The</a:t>
            </a:r>
            <a:r>
              <a:rPr lang="en-US" altLang="zh-CN" sz="2400" b="1" dirty="0">
                <a:solidFill>
                  <a:srgbClr val="C00000"/>
                </a:solidFill>
                <a:latin typeface="Arial" panose="020B0604020202020204" pitchFamily="34" charset="0"/>
                <a:cs typeface="Arial" panose="020B0604020202020204" pitchFamily="34" charset="0"/>
              </a:rPr>
              <a:t> Cited by </a:t>
            </a:r>
            <a:r>
              <a:rPr lang="en-US" altLang="zh-CN" sz="2400" dirty="0">
                <a:latin typeface="Arial" panose="020B0604020202020204" pitchFamily="34" charset="0"/>
                <a:cs typeface="Arial" panose="020B0604020202020204" pitchFamily="34" charset="0"/>
              </a:rPr>
              <a:t>link will show other articles that have cited this resource. It useful to trace an idea from its original source up to the present.</a:t>
            </a:r>
          </a:p>
        </p:txBody>
      </p:sp>
      <p:sp>
        <p:nvSpPr>
          <p:cNvPr id="10" name="灯片编号占位符 9"/>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43</a:t>
            </a:fld>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links-Cited by</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 b="21060"/>
          <a:stretch>
            <a:fillRect/>
          </a:stretch>
        </p:blipFill>
        <p:spPr>
          <a:xfrm>
            <a:off x="289115" y="1213486"/>
            <a:ext cx="8565770" cy="5142868"/>
          </a:xfrm>
          <a:prstGeom prst="rect">
            <a:avLst/>
          </a:prstGeom>
        </p:spPr>
      </p:pic>
      <p:sp>
        <p:nvSpPr>
          <p:cNvPr id="7" name="灯片编号占位符 6"/>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44</a:t>
            </a:fld>
            <a:endParaRPr lang="zh-CN" altLang="en-US">
              <a:latin typeface="Arial" panose="020B0604020202020204" pitchFamily="34" charset="0"/>
              <a:cs typeface="Arial" panose="020B0604020202020204" pitchFamily="34" charset="0"/>
            </a:endParaRPr>
          </a:p>
        </p:txBody>
      </p:sp>
      <p:sp>
        <p:nvSpPr>
          <p:cNvPr id="9" name="文本框 8"/>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links-Cited by</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7200" y="2072958"/>
            <a:ext cx="8229600" cy="3466874"/>
            <a:chOff x="457200" y="1090613"/>
            <a:chExt cx="8229600" cy="3466874"/>
          </a:xfrm>
        </p:grpSpPr>
        <p:pic>
          <p:nvPicPr>
            <p:cNvPr id="3" name="图片 2"/>
            <p:cNvPicPr>
              <a:picLocks noChangeAspect="1"/>
            </p:cNvPicPr>
            <p:nvPr/>
          </p:nvPicPr>
          <p:blipFill rotWithShape="1">
            <a:blip r:embed="rId2"/>
            <a:srcRect b="25870"/>
            <a:stretch>
              <a:fillRect/>
            </a:stretch>
          </p:blipFill>
          <p:spPr>
            <a:xfrm>
              <a:off x="457200" y="1090613"/>
              <a:ext cx="8229600" cy="3466874"/>
            </a:xfrm>
            <a:prstGeom prst="rect">
              <a:avLst/>
            </a:prstGeom>
          </p:spPr>
        </p:pic>
        <p:sp>
          <p:nvSpPr>
            <p:cNvPr id="4" name="矩形 3"/>
            <p:cNvSpPr/>
            <p:nvPr/>
          </p:nvSpPr>
          <p:spPr>
            <a:xfrm>
              <a:off x="4165600" y="3060700"/>
              <a:ext cx="9017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7" name="矩形 6"/>
          <p:cNvSpPr/>
          <p:nvPr/>
        </p:nvSpPr>
        <p:spPr>
          <a:xfrm>
            <a:off x="536400" y="1227600"/>
            <a:ext cx="8246745" cy="460375"/>
          </a:xfrm>
          <a:prstGeom prst="rect">
            <a:avLst/>
          </a:prstGeom>
          <a:noFill/>
        </p:spPr>
        <p:txBody>
          <a:bodyPr wrap="none">
            <a:spAutoFit/>
          </a:bodyPr>
          <a:lstStyle/>
          <a:p>
            <a:pPr lvl="0"/>
            <a:r>
              <a:rPr lang="en-US" altLang="zh-CN" sz="2400" dirty="0">
                <a:solidFill>
                  <a:prstClr val="black"/>
                </a:solidFill>
                <a:latin typeface="Arial" panose="020B0604020202020204" pitchFamily="34" charset="0"/>
                <a:cs typeface="Arial" panose="020B0604020202020204" pitchFamily="34" charset="0"/>
              </a:rPr>
              <a:t>The </a:t>
            </a:r>
            <a:r>
              <a:rPr lang="en-US" altLang="zh-CN" sz="2400" b="1" dirty="0">
                <a:solidFill>
                  <a:srgbClr val="C00000"/>
                </a:solidFill>
                <a:latin typeface="Arial" panose="020B0604020202020204" pitchFamily="34" charset="0"/>
                <a:cs typeface="Arial" panose="020B0604020202020204" pitchFamily="34" charset="0"/>
              </a:rPr>
              <a:t>Related articles </a:t>
            </a:r>
            <a:r>
              <a:rPr lang="en-US" altLang="zh-CN" sz="2400" dirty="0">
                <a:solidFill>
                  <a:prstClr val="black"/>
                </a:solidFill>
                <a:latin typeface="Arial" panose="020B0604020202020204" pitchFamily="34" charset="0"/>
                <a:cs typeface="Arial" panose="020B0604020202020204" pitchFamily="34" charset="0"/>
              </a:rPr>
              <a:t>link will show more relevant materials.</a:t>
            </a:r>
          </a:p>
        </p:txBody>
      </p:sp>
      <p:sp>
        <p:nvSpPr>
          <p:cNvPr id="9" name="灯片编号占位符 8"/>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45</a:t>
            </a:fld>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links-Related articles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5097"/>
          <a:stretch>
            <a:fillRect/>
          </a:stretch>
        </p:blipFill>
        <p:spPr>
          <a:xfrm>
            <a:off x="513966" y="1133306"/>
            <a:ext cx="7451291" cy="5222683"/>
          </a:xfrm>
          <a:prstGeom prst="rect">
            <a:avLst/>
          </a:prstGeom>
        </p:spPr>
      </p:pic>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46</a:t>
            </a:fld>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links-Related articles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5443"/>
          <a:stretch>
            <a:fillRect/>
          </a:stretch>
        </p:blipFill>
        <p:spPr>
          <a:xfrm>
            <a:off x="456908" y="2137387"/>
            <a:ext cx="8229600" cy="3486831"/>
          </a:xfrm>
          <a:prstGeom prst="rect">
            <a:avLst/>
          </a:prstGeom>
        </p:spPr>
      </p:pic>
      <p:sp>
        <p:nvSpPr>
          <p:cNvPr id="4" name="矩形 3"/>
          <p:cNvSpPr/>
          <p:nvPr/>
        </p:nvSpPr>
        <p:spPr>
          <a:xfrm>
            <a:off x="5185138" y="4135755"/>
            <a:ext cx="9017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p:cNvSpPr/>
          <p:nvPr/>
        </p:nvSpPr>
        <p:spPr>
          <a:xfrm>
            <a:off x="536400" y="1148400"/>
            <a:ext cx="8380206" cy="460375"/>
          </a:xfrm>
          <a:prstGeom prst="rect">
            <a:avLst/>
          </a:prstGeom>
          <a:noFill/>
        </p:spPr>
        <p:txBody>
          <a:bodyPr wrap="square">
            <a:spAutoFit/>
          </a:bodyPr>
          <a:lstStyle/>
          <a:p>
            <a:r>
              <a:rPr lang="en-US" altLang="zh-CN" sz="2400" dirty="0">
                <a:solidFill>
                  <a:prstClr val="black"/>
                </a:solidFill>
                <a:latin typeface="Arial" panose="020B0604020202020204" pitchFamily="34" charset="0"/>
                <a:cs typeface="Arial" panose="020B0604020202020204" pitchFamily="34" charset="0"/>
              </a:rPr>
              <a:t>Versions link brings you different versions of the article.</a:t>
            </a:r>
            <a:endParaRPr lang="zh-CN" altLang="en-US" sz="2400" dirty="0">
              <a:latin typeface="Arial" panose="020B0604020202020204" pitchFamily="34" charset="0"/>
              <a:cs typeface="Arial" panose="020B0604020202020204" pitchFamily="34" charset="0"/>
            </a:endParaRPr>
          </a:p>
        </p:txBody>
      </p:sp>
      <p:sp>
        <p:nvSpPr>
          <p:cNvPr id="10" name="灯片编号占位符 9"/>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47</a:t>
            </a:fld>
            <a:endParaRPr lang="zh-CN" altLang="en-US">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links-Versions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9614"/>
          <a:stretch>
            <a:fillRect/>
          </a:stretch>
        </p:blipFill>
        <p:spPr>
          <a:xfrm>
            <a:off x="1041303" y="1196023"/>
            <a:ext cx="7060934" cy="5159974"/>
          </a:xfrm>
          <a:prstGeom prst="rect">
            <a:avLst/>
          </a:prstGeom>
        </p:spPr>
      </p:pic>
      <p:sp>
        <p:nvSpPr>
          <p:cNvPr id="8" name="灯片编号占位符 7"/>
          <p:cNvSpPr>
            <a:spLocks noGrp="1"/>
          </p:cNvSpPr>
          <p:nvPr>
            <p:ph type="sldNum" sz="quarter" idx="12"/>
          </p:nvPr>
        </p:nvSpPr>
        <p:spPr/>
        <p:txBody>
          <a:bodyPr/>
          <a:lstStyle/>
          <a:p>
            <a:fld id="{06BD7C66-7330-4371-90B4-651610A81690}" type="slidenum">
              <a:rPr lang="zh-CN" altLang="en-US" smtClean="0">
                <a:latin typeface="+mn-ea"/>
              </a:rPr>
              <a:t>48</a:t>
            </a:fld>
            <a:endParaRPr lang="zh-CN" altLang="en-US">
              <a:latin typeface="+mn-ea"/>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links-Versions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49</a:t>
            </a:fld>
            <a:endParaRPr lang="zh-CN" altLang="en-US">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604863" y="1946684"/>
            <a:ext cx="6524625" cy="3600450"/>
          </a:xfrm>
          <a:prstGeom prst="rect">
            <a:avLst/>
          </a:prstGeom>
        </p:spPr>
      </p:pic>
      <p:sp>
        <p:nvSpPr>
          <p:cNvPr id="9" name="矩形 8"/>
          <p:cNvSpPr/>
          <p:nvPr/>
        </p:nvSpPr>
        <p:spPr>
          <a:xfrm>
            <a:off x="4121445" y="5225364"/>
            <a:ext cx="9017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536400" y="1148400"/>
            <a:ext cx="8380206" cy="460375"/>
          </a:xfrm>
          <a:prstGeom prst="rect">
            <a:avLst/>
          </a:prstGeom>
          <a:noFill/>
        </p:spPr>
        <p:txBody>
          <a:bodyPr wrap="square">
            <a:spAutoFit/>
          </a:bodyPr>
          <a:lstStyle/>
          <a:p>
            <a:r>
              <a:rPr lang="en-US" altLang="zh-CN" sz="2400" dirty="0">
                <a:solidFill>
                  <a:prstClr val="black"/>
                </a:solidFill>
                <a:latin typeface="Arial" panose="020B0604020202020204" pitchFamily="34" charset="0"/>
                <a:cs typeface="Arial" panose="020B0604020202020204" pitchFamily="34" charset="0"/>
              </a:rPr>
              <a:t>Html versions of documents as follow.</a:t>
            </a:r>
            <a:endParaRPr lang="zh-CN" altLang="en-US" sz="2400" dirty="0">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links-View as HTML</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6938" y="1361261"/>
            <a:ext cx="8414677" cy="4093428"/>
          </a:xfrm>
          <a:prstGeom prst="rect">
            <a:avLst/>
          </a:prstGeom>
        </p:spPr>
        <p:txBody>
          <a:bodyPr wrap="square">
            <a:spAutoFit/>
          </a:bodyPr>
          <a:lstStyle/>
          <a:p>
            <a:r>
              <a:rPr lang="en-US" altLang="zh-CN" sz="2400" dirty="0">
                <a:latin typeface="Arial" panose="020B0604020202020204" pitchFamily="34" charset="0"/>
                <a:ea typeface="微软雅黑" panose="020B0503020204020204" pitchFamily="34" charset="-122"/>
                <a:cs typeface="Arial" panose="020B0604020202020204" pitchFamily="34" charset="0"/>
              </a:rPr>
              <a:t>	There are a number of useful differences from a regular Google search, such as</a:t>
            </a:r>
          </a:p>
          <a:p>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342900" indent="-342900">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Arial" panose="020B0604020202020204" pitchFamily="34" charset="0"/>
              </a:rPr>
              <a:t>the option to copy a formatted citation in different styles including </a:t>
            </a:r>
          </a:p>
          <a:p>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    APA </a:t>
            </a:r>
            <a:r>
              <a:rPr lang="en-US" altLang="zh-CN" sz="2000" dirty="0">
                <a:latin typeface="Arial" panose="020B0604020202020204" pitchFamily="34" charset="0"/>
                <a:ea typeface="微软雅黑" panose="020B0503020204020204" pitchFamily="34" charset="-122"/>
                <a:cs typeface="Arial" panose="020B0604020202020204" pitchFamily="34" charset="0"/>
              </a:rPr>
              <a:t>(American Psychological Association) </a:t>
            </a:r>
          </a:p>
          <a:p>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MLA </a:t>
            </a:r>
            <a:r>
              <a:rPr lang="en-US" altLang="zh-CN" sz="2000" dirty="0">
                <a:latin typeface="Arial" panose="020B0604020202020204" pitchFamily="34" charset="0"/>
                <a:ea typeface="微软雅黑" panose="020B0503020204020204" pitchFamily="34" charset="-122"/>
                <a:cs typeface="Arial" panose="020B0604020202020204" pitchFamily="34" charset="0"/>
              </a:rPr>
              <a:t>(Modern Language Association) </a:t>
            </a:r>
          </a:p>
          <a:p>
            <a:r>
              <a:rPr lang="en-US" altLang="zh-CN" sz="2000" dirty="0">
                <a:latin typeface="Arial" panose="020B0604020202020204" pitchFamily="34" charset="0"/>
                <a:ea typeface="微软雅黑" panose="020B0503020204020204" pitchFamily="34" charset="-122"/>
                <a:cs typeface="Arial" panose="020B0604020202020204" pitchFamily="34" charset="0"/>
              </a:rPr>
              <a:t>     …</a:t>
            </a:r>
          </a:p>
          <a:p>
            <a:pPr marL="342900" indent="-342900">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Arial" panose="020B0604020202020204" pitchFamily="34" charset="0"/>
              </a:rPr>
              <a:t>export bibliographic data (</a:t>
            </a:r>
            <a:r>
              <a:rPr lang="en-US" altLang="zh-CN" sz="2000" dirty="0" err="1">
                <a:latin typeface="Arial" panose="020B0604020202020204" pitchFamily="34" charset="0"/>
                <a:ea typeface="微软雅黑" panose="020B0503020204020204" pitchFamily="34" charset="-122"/>
                <a:cs typeface="Arial" panose="020B0604020202020204" pitchFamily="34" charset="0"/>
              </a:rPr>
              <a:t>BibTeX</a:t>
            </a:r>
            <a:r>
              <a:rPr lang="en-US" altLang="zh-CN" sz="2000" dirty="0">
                <a:latin typeface="Arial" panose="020B0604020202020204" pitchFamily="34" charset="0"/>
                <a:ea typeface="微软雅黑" panose="020B0503020204020204" pitchFamily="34" charset="-122"/>
                <a:cs typeface="Arial" panose="020B0604020202020204" pitchFamily="34" charset="0"/>
              </a:rPr>
              <a:t>, RIS) to use with reference management software.</a:t>
            </a:r>
          </a:p>
          <a:p>
            <a:pPr marL="342900" indent="-342900">
              <a:buFont typeface="Wingdings" panose="05000000000000000000" pitchFamily="2" charset="2"/>
              <a:buChar char="l"/>
            </a:pP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342900" indent="-342900">
              <a:buFont typeface="Wingdings" panose="05000000000000000000" pitchFamily="2" charset="2"/>
              <a:buChar char="l"/>
            </a:pPr>
            <a:r>
              <a:rPr lang="en-US" altLang="zh-CN" sz="2000" dirty="0">
                <a:latin typeface="Arial" panose="020B0604020202020204" pitchFamily="34" charset="0"/>
                <a:ea typeface="微软雅黑" panose="020B0503020204020204" pitchFamily="34" charset="-122"/>
                <a:cs typeface="Arial" panose="020B0604020202020204" pitchFamily="34" charset="0"/>
              </a:rPr>
              <a:t>links that let you explore which other works have cited the listed work.</a:t>
            </a:r>
          </a:p>
          <a:p>
            <a:endParaRPr lang="en-US" altLang="zh-CN" sz="2400" dirty="0">
              <a:latin typeface="Arial" panose="020B0604020202020204" pitchFamily="34" charset="0"/>
              <a:ea typeface="微软雅黑" panose="020B0503020204020204" pitchFamily="34" charset="-122"/>
              <a:cs typeface="Arial" panose="020B0604020202020204" pitchFamily="34" charset="0"/>
            </a:endParaRPr>
          </a:p>
        </p:txBody>
      </p:sp>
      <p:sp>
        <p:nvSpPr>
          <p:cNvPr id="7" name="灯片编号占位符 6"/>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a:t>
            </a:fld>
            <a:endParaRPr lang="zh-CN" altLang="en-US">
              <a:latin typeface="Arial" panose="020B0604020202020204" pitchFamily="34" charset="0"/>
              <a:cs typeface="Arial" panose="020B0604020202020204" pitchFamily="34" charset="0"/>
            </a:endParaRPr>
          </a:p>
        </p:txBody>
      </p:sp>
      <p:sp>
        <p:nvSpPr>
          <p:cNvPr id="11" name="矩形 10"/>
          <p:cNvSpPr/>
          <p:nvPr/>
        </p:nvSpPr>
        <p:spPr>
          <a:xfrm>
            <a:off x="484413" y="5351521"/>
            <a:ext cx="8367202" cy="953135"/>
          </a:xfrm>
          <a:prstGeom prst="rect">
            <a:avLst/>
          </a:prstGeom>
        </p:spPr>
        <p:txBody>
          <a:bodyPr wrap="square">
            <a:spAutoFit/>
          </a:bodyPr>
          <a:lstStyle/>
          <a:p>
            <a:r>
              <a:rPr lang="en-US" altLang="zh-CN" sz="2800" dirty="0">
                <a:solidFill>
                  <a:schemeClr val="accent1">
                    <a:lumMod val="75000"/>
                  </a:schemeClr>
                </a:solidFill>
                <a:latin typeface="Arial" panose="020B0604020202020204" pitchFamily="34" charset="0"/>
                <a:cs typeface="Arial" panose="020B0604020202020204" pitchFamily="34" charset="0"/>
              </a:rPr>
              <a:t>	Better than "normal" Google for finding research papers.</a:t>
            </a:r>
            <a:endParaRPr lang="zh-CN" alt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327660" y="374650"/>
            <a:ext cx="5509260" cy="583565"/>
          </a:xfrm>
          <a:prstGeom prst="rect">
            <a:avLst/>
          </a:prstGeom>
          <a:noFill/>
        </p:spPr>
        <p:txBody>
          <a:bodyPr wrap="square" rtlCol="0">
            <a:spAutoFit/>
          </a:bodyPr>
          <a:lstStyle/>
          <a:p>
            <a:pPr algn="ctr"/>
            <a:r>
              <a:rPr lang="en-US" altLang="zh-CN" sz="3200" b="1" dirty="0">
                <a:latin typeface="Arial" panose="020B0604020202020204" pitchFamily="34" charset="0"/>
                <a:cs typeface="Arial" panose="020B0604020202020204" pitchFamily="34" charset="0"/>
              </a:rPr>
              <a:t>2. Google &amp; Google scholar </a:t>
            </a:r>
            <a:r>
              <a:rPr lang="en-US" altLang="zh-CN" sz="2800" b="1" dirty="0">
                <a:latin typeface="Arial" panose="020B0604020202020204" pitchFamily="34" charset="0"/>
                <a:cs typeface="Arial" panose="020B0604020202020204" pitchFamily="34" charset="0"/>
              </a:rPr>
              <a:t>                                 </a:t>
            </a:r>
            <a:endParaRPr lang="zh-CN" altLang="en-US" sz="2800" b="1" dirty="0">
              <a:latin typeface="Arial" panose="020B060402020202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50</a:t>
            </a:fld>
            <a:endParaRPr lang="zh-CN" altLang="en-US">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2"/>
          <a:srcRect t="50963"/>
          <a:stretch>
            <a:fillRect/>
          </a:stretch>
        </p:blipFill>
        <p:spPr>
          <a:xfrm>
            <a:off x="95250" y="2743200"/>
            <a:ext cx="8953500" cy="3461050"/>
          </a:xfrm>
          <a:prstGeom prst="rect">
            <a:avLst/>
          </a:prstGeom>
        </p:spPr>
      </p:pic>
      <p:pic>
        <p:nvPicPr>
          <p:cNvPr id="5" name="图片 4"/>
          <p:cNvPicPr>
            <a:picLocks noChangeAspect="1"/>
          </p:cNvPicPr>
          <p:nvPr/>
        </p:nvPicPr>
        <p:blipFill rotWithShape="1">
          <a:blip r:embed="rId2"/>
          <a:srcRect b="81484"/>
          <a:stretch>
            <a:fillRect/>
          </a:stretch>
        </p:blipFill>
        <p:spPr>
          <a:xfrm>
            <a:off x="95250" y="1579352"/>
            <a:ext cx="8953500" cy="1306856"/>
          </a:xfrm>
          <a:prstGeom prst="rect">
            <a:avLst/>
          </a:prstGeom>
        </p:spPr>
      </p:pic>
      <p:pic>
        <p:nvPicPr>
          <p:cNvPr id="8" name="图片 7"/>
          <p:cNvPicPr>
            <a:picLocks noChangeAspect="1"/>
          </p:cNvPicPr>
          <p:nvPr/>
        </p:nvPicPr>
        <p:blipFill rotWithShape="1">
          <a:blip r:embed="rId2"/>
          <a:srcRect t="50963"/>
          <a:stretch>
            <a:fillRect/>
          </a:stretch>
        </p:blipFill>
        <p:spPr>
          <a:xfrm>
            <a:off x="95250" y="2849667"/>
            <a:ext cx="8953500" cy="3461050"/>
          </a:xfrm>
          <a:prstGeom prst="rect">
            <a:avLst/>
          </a:prstGeom>
        </p:spPr>
      </p:pic>
      <p:pic>
        <p:nvPicPr>
          <p:cNvPr id="9" name="图片 8"/>
          <p:cNvPicPr>
            <a:picLocks noChangeAspect="1"/>
          </p:cNvPicPr>
          <p:nvPr/>
        </p:nvPicPr>
        <p:blipFill rotWithShape="1">
          <a:blip r:embed="rId2"/>
          <a:srcRect b="81484"/>
          <a:stretch>
            <a:fillRect/>
          </a:stretch>
        </p:blipFill>
        <p:spPr>
          <a:xfrm>
            <a:off x="95250" y="1685819"/>
            <a:ext cx="8953500" cy="1306856"/>
          </a:xfrm>
          <a:prstGeom prst="rect">
            <a:avLst/>
          </a:prstGeom>
        </p:spPr>
      </p:pic>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links-View as HTML</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51</a:t>
            </a:fld>
            <a:endParaRPr lang="zh-CN" altLang="en-US">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488023" y="1939064"/>
            <a:ext cx="6457950" cy="3848100"/>
          </a:xfrm>
          <a:prstGeom prst="rect">
            <a:avLst/>
          </a:prstGeom>
        </p:spPr>
      </p:pic>
      <p:sp>
        <p:nvSpPr>
          <p:cNvPr id="6" name="矩形 5"/>
          <p:cNvSpPr/>
          <p:nvPr/>
        </p:nvSpPr>
        <p:spPr>
          <a:xfrm>
            <a:off x="2962483" y="5452419"/>
            <a:ext cx="670403" cy="206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矩形 6"/>
          <p:cNvSpPr/>
          <p:nvPr/>
        </p:nvSpPr>
        <p:spPr>
          <a:xfrm>
            <a:off x="536400" y="1148400"/>
            <a:ext cx="8380206" cy="460375"/>
          </a:xfrm>
          <a:prstGeom prst="rect">
            <a:avLst/>
          </a:prstGeom>
          <a:noFill/>
        </p:spPr>
        <p:txBody>
          <a:bodyPr wrap="square">
            <a:spAutoFit/>
          </a:bodyPr>
          <a:lstStyle/>
          <a:p>
            <a:r>
              <a:rPr lang="en-US" altLang="zh-CN" sz="2400" dirty="0">
                <a:solidFill>
                  <a:prstClr val="black"/>
                </a:solidFill>
                <a:latin typeface="Arial" panose="020B0604020202020204" pitchFamily="34" charset="0"/>
                <a:cs typeface="Arial" panose="020B0604020202020204" pitchFamily="34" charset="0"/>
              </a:rPr>
              <a:t>The snapshot of the web page as follow.</a:t>
            </a:r>
            <a:endParaRPr lang="zh-CN" altLang="en-US" sz="2400" dirty="0">
              <a:latin typeface="Arial" panose="020B0604020202020204" pitchFamily="34" charset="0"/>
              <a:cs typeface="Arial" panose="020B0604020202020204" pitchFamily="34" charset="0"/>
            </a:endParaRPr>
          </a:p>
        </p:txBody>
      </p:sp>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links-Cached</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52</a:t>
            </a:fld>
            <a:endParaRPr lang="zh-CN" altLang="en-US">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2"/>
          <a:srcRect b="30522"/>
          <a:stretch>
            <a:fillRect/>
          </a:stretch>
        </p:blipFill>
        <p:spPr>
          <a:xfrm>
            <a:off x="295275" y="1498268"/>
            <a:ext cx="8553450" cy="4778073"/>
          </a:xfrm>
          <a:prstGeom prst="rect">
            <a:avLst/>
          </a:prstGeom>
        </p:spPr>
      </p:pic>
      <p:sp>
        <p:nvSpPr>
          <p:cNvPr id="11" name="文本框 10"/>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3. Useful links-Cached</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53</a:t>
            </a:fld>
            <a:endParaRPr lang="zh-CN" altLang="en-US">
              <a:latin typeface="Arial" panose="020B0604020202020204" pitchFamily="34" charset="0"/>
              <a:cs typeface="Arial" panose="020B0604020202020204" pitchFamily="34" charset="0"/>
            </a:endParaRPr>
          </a:p>
        </p:txBody>
      </p:sp>
      <p:grpSp>
        <p:nvGrpSpPr>
          <p:cNvPr id="10" name="组合 9"/>
          <p:cNvGrpSpPr/>
          <p:nvPr/>
        </p:nvGrpSpPr>
        <p:grpSpPr>
          <a:xfrm>
            <a:off x="536744" y="1608929"/>
            <a:ext cx="2200275" cy="4991100"/>
            <a:chOff x="991733" y="1077913"/>
            <a:chExt cx="2200275" cy="4991100"/>
          </a:xfrm>
        </p:grpSpPr>
        <p:pic>
          <p:nvPicPr>
            <p:cNvPr id="11" name="图片 10"/>
            <p:cNvPicPr>
              <a:picLocks noChangeAspect="1"/>
            </p:cNvPicPr>
            <p:nvPr/>
          </p:nvPicPr>
          <p:blipFill>
            <a:blip r:embed="rId2"/>
            <a:stretch>
              <a:fillRect/>
            </a:stretch>
          </p:blipFill>
          <p:spPr>
            <a:xfrm>
              <a:off x="991733" y="1077913"/>
              <a:ext cx="2200275" cy="4991100"/>
            </a:xfrm>
            <a:prstGeom prst="rect">
              <a:avLst/>
            </a:prstGeom>
          </p:spPr>
        </p:pic>
        <p:sp>
          <p:nvSpPr>
            <p:cNvPr id="12" name="矩形 11"/>
            <p:cNvSpPr/>
            <p:nvPr/>
          </p:nvSpPr>
          <p:spPr>
            <a:xfrm>
              <a:off x="1083355" y="3860676"/>
              <a:ext cx="1088856" cy="318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3" name="文本框 12"/>
          <p:cNvSpPr txBox="1"/>
          <p:nvPr/>
        </p:nvSpPr>
        <p:spPr>
          <a:xfrm>
            <a:off x="536400" y="1148400"/>
            <a:ext cx="8916519"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Set up alerts to stay up-to-date on trending research literature.</a:t>
            </a:r>
          </a:p>
        </p:txBody>
      </p:sp>
      <p:pic>
        <p:nvPicPr>
          <p:cNvPr id="14" name="图片 13"/>
          <p:cNvPicPr>
            <a:picLocks noChangeAspect="1"/>
          </p:cNvPicPr>
          <p:nvPr/>
        </p:nvPicPr>
        <p:blipFill>
          <a:blip r:embed="rId3"/>
          <a:stretch>
            <a:fillRect/>
          </a:stretch>
        </p:blipFill>
        <p:spPr>
          <a:xfrm>
            <a:off x="3157537" y="2143811"/>
            <a:ext cx="5000625" cy="2857500"/>
          </a:xfrm>
          <a:prstGeom prst="rect">
            <a:avLst/>
          </a:prstGeom>
        </p:spPr>
      </p:pic>
      <p:sp>
        <p:nvSpPr>
          <p:cNvPr id="7" name="文本框 6"/>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4. Alerts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05" y="-26670"/>
            <a:ext cx="9139555" cy="1398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6"/>
          <p:cNvSpPr txBox="1">
            <a:spLocks noChangeArrowheads="1"/>
          </p:cNvSpPr>
          <p:nvPr/>
        </p:nvSpPr>
        <p:spPr bwMode="auto">
          <a:xfrm>
            <a:off x="2475230" y="4897755"/>
            <a:ext cx="6313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3. track the well-known experts’  </a:t>
            </a:r>
            <a:endParaRPr lang="en-US" altLang="zh-CN" sz="3200" dirty="0">
              <a:latin typeface="Arial" panose="020B0604020202020204" pitchFamily="34" charset="0"/>
              <a:ea typeface="+mj-ea"/>
              <a:cs typeface="Arial" panose="020B0604020202020204" pitchFamily="34" charset="0"/>
            </a:endParaRPr>
          </a:p>
        </p:txBody>
      </p:sp>
      <p:sp>
        <p:nvSpPr>
          <p:cNvPr id="22" name="文本框 6"/>
          <p:cNvSpPr txBox="1">
            <a:spLocks noChangeArrowheads="1"/>
          </p:cNvSpPr>
          <p:nvPr/>
        </p:nvSpPr>
        <p:spPr bwMode="auto">
          <a:xfrm>
            <a:off x="2391881" y="1891751"/>
            <a:ext cx="5195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rPr>
              <a:t>1. begin with review articles</a:t>
            </a:r>
          </a:p>
        </p:txBody>
      </p:sp>
      <p:sp>
        <p:nvSpPr>
          <p:cNvPr id="45" name="矩形 44"/>
          <p:cNvSpPr/>
          <p:nvPr/>
        </p:nvSpPr>
        <p:spPr bwMode="auto">
          <a:xfrm>
            <a:off x="3262629" y="349724"/>
            <a:ext cx="2697480" cy="645160"/>
          </a:xfrm>
          <a:prstGeom prst="rect">
            <a:avLst/>
          </a:prstGeom>
        </p:spPr>
        <p:txBody>
          <a:bodyPr wrap="none">
            <a:spAutoFit/>
          </a:bodyPr>
          <a:lstStyle/>
          <a:p>
            <a:pPr algn="ctr">
              <a:defRPr/>
            </a:pPr>
            <a:r>
              <a:rPr lang="en-US" altLang="zh-CN" sz="3600" dirty="0">
                <a:solidFill>
                  <a:schemeClr val="bg1"/>
                </a:solidFill>
                <a:latin typeface="Arial" panose="020B0604020202020204" pitchFamily="34" charset="0"/>
                <a:ea typeface="+mj-ea"/>
                <a:cs typeface="Arial" panose="020B0604020202020204" pitchFamily="34" charset="0"/>
                <a:sym typeface="+mn-ea"/>
              </a:rPr>
              <a:t>5  Examples</a:t>
            </a:r>
            <a:endParaRPr lang="en-US" altLang="zh-CN" sz="3600" b="1" kern="100" dirty="0">
              <a:solidFill>
                <a:schemeClr val="bg1"/>
              </a:solidFill>
              <a:latin typeface="Arial" panose="020B0604020202020204" pitchFamily="34" charset="0"/>
              <a:ea typeface="+mj-ea"/>
              <a:cs typeface="Arial" panose="020B0604020202020204" pitchFamily="34" charset="0"/>
              <a:sym typeface="+mn-ea"/>
            </a:endParaRPr>
          </a:p>
        </p:txBody>
      </p:sp>
      <p:sp>
        <p:nvSpPr>
          <p:cNvPr id="8" name="椭圆 7"/>
          <p:cNvSpPr/>
          <p:nvPr>
            <p:custDataLst>
              <p:tags r:id="rId1"/>
            </p:custDataLst>
          </p:nvPr>
        </p:nvSpPr>
        <p:spPr>
          <a:xfrm>
            <a:off x="2124477" y="2001117"/>
            <a:ext cx="241629" cy="241629"/>
          </a:xfrm>
          <a:prstGeom prst="ellipse">
            <a:avLst/>
          </a:prstGeom>
          <a:solidFill>
            <a:sysClr val="window" lastClr="FFFFFF"/>
          </a:solidFill>
          <a:ln w="25400">
            <a:solidFill>
              <a:srgbClr val="1F74AD"/>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
        <p:nvSpPr>
          <p:cNvPr id="12" name="椭圆 11"/>
          <p:cNvSpPr/>
          <p:nvPr>
            <p:custDataLst>
              <p:tags r:id="rId2"/>
            </p:custDataLst>
          </p:nvPr>
        </p:nvSpPr>
        <p:spPr>
          <a:xfrm>
            <a:off x="2124477" y="5069588"/>
            <a:ext cx="241629" cy="241629"/>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cxnSp>
        <p:nvCxnSpPr>
          <p:cNvPr id="15" name="直接连接符 14"/>
          <p:cNvCxnSpPr/>
          <p:nvPr>
            <p:custDataLst>
              <p:tags r:id="rId3"/>
            </p:custDataLst>
          </p:nvPr>
        </p:nvCxnSpPr>
        <p:spPr>
          <a:xfrm flipH="1">
            <a:off x="2233295" y="2242820"/>
            <a:ext cx="12700" cy="2819400"/>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sp>
        <p:nvSpPr>
          <p:cNvPr id="2" name="文本框 6"/>
          <p:cNvSpPr txBox="1">
            <a:spLocks noChangeArrowheads="1"/>
          </p:cNvSpPr>
          <p:nvPr/>
        </p:nvSpPr>
        <p:spPr bwMode="auto">
          <a:xfrm>
            <a:off x="2462530" y="3306445"/>
            <a:ext cx="63138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2. use “cited by” to</a:t>
            </a:r>
            <a:r>
              <a:rPr lang="zh-CN" altLang="en-US" sz="3200" dirty="0">
                <a:latin typeface="Arial" panose="020B0604020202020204" pitchFamily="34" charset="0"/>
                <a:ea typeface="+mj-ea"/>
                <a:cs typeface="Arial" panose="020B0604020202020204" pitchFamily="34" charset="0"/>
                <a:sym typeface="+mn-ea"/>
              </a:rPr>
              <a:t> </a:t>
            </a:r>
            <a:r>
              <a:rPr lang="en-US" altLang="zh-CN" sz="3200" dirty="0">
                <a:latin typeface="Arial" panose="020B0604020202020204" pitchFamily="34" charset="0"/>
                <a:ea typeface="+mj-ea"/>
                <a:cs typeface="Arial" panose="020B0604020202020204" pitchFamily="34" charset="0"/>
                <a:sym typeface="+mn-ea"/>
              </a:rPr>
              <a:t>track</a:t>
            </a:r>
            <a:r>
              <a:rPr lang="zh-CN" altLang="en-US" sz="3200" dirty="0">
                <a:latin typeface="Arial" panose="020B0604020202020204" pitchFamily="34" charset="0"/>
                <a:ea typeface="+mj-ea"/>
                <a:cs typeface="Arial" panose="020B0604020202020204" pitchFamily="34" charset="0"/>
                <a:sym typeface="+mn-ea"/>
              </a:rPr>
              <a:t> </a:t>
            </a:r>
            <a:endParaRPr lang="en-US" altLang="zh-CN" sz="3200" dirty="0">
              <a:latin typeface="Arial" panose="020B0604020202020204" pitchFamily="34" charset="0"/>
              <a:ea typeface="+mj-ea"/>
              <a:cs typeface="Arial" panose="020B0604020202020204" pitchFamily="34" charset="0"/>
            </a:endParaRPr>
          </a:p>
        </p:txBody>
      </p:sp>
      <p:sp>
        <p:nvSpPr>
          <p:cNvPr id="3" name="椭圆 2"/>
          <p:cNvSpPr/>
          <p:nvPr>
            <p:custDataLst>
              <p:tags r:id="rId4"/>
            </p:custDataLst>
          </p:nvPr>
        </p:nvSpPr>
        <p:spPr>
          <a:xfrm>
            <a:off x="2111777" y="3478278"/>
            <a:ext cx="241629" cy="241629"/>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55</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6575" y="1148715"/>
            <a:ext cx="7979410" cy="3785652"/>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A review article surveys and summarizes state-of-the-art on a topic (survey/overview articles). </a:t>
            </a:r>
          </a:p>
          <a:p>
            <a:pPr algn="l"/>
            <a:endParaRPr lang="en-US" altLang="zh-CN" sz="2400" dirty="0">
              <a:latin typeface="Arial" panose="020B0604020202020204" pitchFamily="34" charset="0"/>
              <a:cs typeface="Arial" panose="020B0604020202020204" pitchFamily="34" charset="0"/>
            </a:endParaRPr>
          </a:p>
          <a:p>
            <a:pPr algn="l"/>
            <a:r>
              <a:rPr lang="en-US" altLang="zh-CN" sz="2400" dirty="0">
                <a:latin typeface="Arial" panose="020B0604020202020204" pitchFamily="34" charset="0"/>
                <a:cs typeface="Arial" panose="020B0604020202020204" pitchFamily="34" charset="0"/>
              </a:rPr>
              <a:t>Review articles identify:</a:t>
            </a:r>
          </a:p>
          <a:p>
            <a:pPr marL="342900" indent="-342900" algn="l">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active researchers in the field</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state-of-the-art </a:t>
            </a:r>
            <a:r>
              <a:rPr lang="en-US" altLang="zh-CN" dirty="0"/>
              <a:t> </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pros and cons </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significant gaps  </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future research directions</a:t>
            </a:r>
          </a:p>
          <a:p>
            <a:pPr marL="342900" indent="-342900" algn="l">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t>
            </a:r>
          </a:p>
        </p:txBody>
      </p:sp>
      <p:sp>
        <p:nvSpPr>
          <p:cNvPr id="7" name="文本框 6"/>
          <p:cNvSpPr txBox="1"/>
          <p:nvPr/>
        </p:nvSpPr>
        <p:spPr>
          <a:xfrm>
            <a:off x="328930" y="373380"/>
            <a:ext cx="6368415" cy="584775"/>
          </a:xfrm>
          <a:prstGeom prst="rect">
            <a:avLst/>
          </a:prstGeom>
          <a:noFill/>
        </p:spPr>
        <p:txBody>
          <a:bodyPr wrap="square" rtlCol="0">
            <a:spAutoFit/>
          </a:bodyPr>
          <a:lstStyle/>
          <a:p>
            <a:pPr algn="l"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1. Begin with</a:t>
            </a:r>
            <a:r>
              <a:rPr lang="en-US" altLang="zh-CN" sz="3200" b="1" dirty="0">
                <a:latin typeface="Arial" panose="020B0604020202020204" pitchFamily="34" charset="0"/>
                <a:ea typeface="+mj-ea"/>
                <a:cs typeface="Arial" panose="020B0604020202020204" pitchFamily="34" charset="0"/>
                <a:sym typeface="+mn-ea"/>
              </a:rPr>
              <a:t> review articles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56</a:t>
            </a:fld>
            <a:endParaRPr lang="zh-CN" altLang="en-US">
              <a:latin typeface="Arial" panose="020B0604020202020204" pitchFamily="34" charset="0"/>
              <a:cs typeface="Arial" panose="020B0604020202020204" pitchFamily="34" charset="0"/>
            </a:endParaRPr>
          </a:p>
        </p:txBody>
      </p:sp>
      <p:sp>
        <p:nvSpPr>
          <p:cNvPr id="7" name="文本框 6"/>
          <p:cNvSpPr txBox="1"/>
          <p:nvPr/>
        </p:nvSpPr>
        <p:spPr>
          <a:xfrm>
            <a:off x="328930" y="373380"/>
            <a:ext cx="6368415" cy="583565"/>
          </a:xfrm>
          <a:prstGeom prst="rect">
            <a:avLst/>
          </a:prstGeom>
          <a:noFill/>
        </p:spPr>
        <p:txBody>
          <a:bodyPr wrap="square" rtlCol="0">
            <a:spAutoFit/>
          </a:bodyPr>
          <a:lstStyle/>
          <a:p>
            <a:pPr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1. Begin with </a:t>
            </a:r>
            <a:r>
              <a:rPr lang="en-US" altLang="zh-CN" sz="3200" b="1" dirty="0">
                <a:latin typeface="Arial" panose="020B0604020202020204" pitchFamily="34" charset="0"/>
                <a:ea typeface="+mj-ea"/>
                <a:cs typeface="Arial" panose="020B0604020202020204" pitchFamily="34" charset="0"/>
                <a:sym typeface="+mn-ea"/>
              </a:rPr>
              <a:t>review articles</a:t>
            </a:r>
            <a:endParaRPr lang="en-US" altLang="zh-CN" sz="3200" b="1" dirty="0">
              <a:latin typeface="Arial" panose="020B0604020202020204" pitchFamily="34" charset="0"/>
              <a:cs typeface="Arial" panose="020B0604020202020204" pitchFamily="34" charset="0"/>
            </a:endParaRPr>
          </a:p>
        </p:txBody>
      </p:sp>
      <p:sp>
        <p:nvSpPr>
          <p:cNvPr id="3" name="矩形 2"/>
          <p:cNvSpPr/>
          <p:nvPr/>
        </p:nvSpPr>
        <p:spPr>
          <a:xfrm>
            <a:off x="851067" y="1226820"/>
            <a:ext cx="7018310" cy="1508105"/>
          </a:xfrm>
          <a:prstGeom prst="rect">
            <a:avLst/>
          </a:prstGeom>
        </p:spPr>
        <p:txBody>
          <a:bodyPr wrap="square">
            <a:spAutoFit/>
          </a:bodyPr>
          <a:lstStyle/>
          <a:p>
            <a:pPr algn="l"/>
            <a:r>
              <a:rPr lang="en-US" altLang="zh-CN" sz="2000" b="1" dirty="0">
                <a:solidFill>
                  <a:srgbClr val="C00000"/>
                </a:solidFill>
                <a:latin typeface="Arial" panose="020B0604020202020204" pitchFamily="34" charset="0"/>
                <a:cs typeface="Arial" panose="020B0604020202020204" pitchFamily="34" charset="0"/>
              </a:rPr>
              <a:t>E.g.</a:t>
            </a:r>
            <a:r>
              <a:rPr lang="en-US" altLang="zh-CN" sz="2000" b="1" dirty="0">
                <a:solidFill>
                  <a:srgbClr val="C00000"/>
                </a:solidFill>
                <a:latin typeface="Arial" panose="020B0604020202020204" pitchFamily="34" charset="0"/>
                <a:cs typeface="Arial" panose="020B0604020202020204" pitchFamily="34" charset="0"/>
                <a:sym typeface="+mn-ea"/>
              </a:rPr>
              <a:t>1:</a:t>
            </a:r>
            <a:endParaRPr lang="en-US" altLang="zh-CN" sz="2000" dirty="0">
              <a:latin typeface="Arial" panose="020B0604020202020204" pitchFamily="34" charset="0"/>
              <a:cs typeface="Arial" panose="020B0604020202020204" pitchFamily="34" charset="0"/>
            </a:endParaRPr>
          </a:p>
          <a:p>
            <a:pPr algn="l"/>
            <a:r>
              <a:rPr lang="en-US" altLang="zh-CN" sz="20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We interest in the flow merging control problem and happen to come across this individual piece of paper  </a:t>
            </a:r>
            <a:endParaRPr lang="zh-CN" altLang="en-US" sz="2400" dirty="0">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1"/>
            </p:custDataLst>
          </p:nvPr>
        </p:nvPicPr>
        <p:blipFill>
          <a:blip r:embed="rId3"/>
          <a:srcRect l="5819" t="22059" r="5819"/>
          <a:stretch>
            <a:fillRect/>
          </a:stretch>
        </p:blipFill>
        <p:spPr>
          <a:xfrm>
            <a:off x="1812925" y="2818755"/>
            <a:ext cx="5518150" cy="11512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57</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351513" y="1011873"/>
            <a:ext cx="7979410" cy="1938992"/>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Scan the references to identify the review articles;  </a:t>
            </a:r>
          </a:p>
          <a:p>
            <a:pPr algn="l"/>
            <a:r>
              <a:rPr lang="en-US" altLang="zh-CN" sz="2400" dirty="0">
                <a:latin typeface="Arial" panose="020B0604020202020204" pitchFamily="34" charset="0"/>
                <a:cs typeface="Arial" panose="020B0604020202020204" pitchFamily="34" charset="0"/>
              </a:rPr>
              <a:t>Pay attention to the </a:t>
            </a:r>
            <a:r>
              <a:rPr lang="en-US" altLang="zh-CN" sz="2400" dirty="0">
                <a:solidFill>
                  <a:srgbClr val="FF0000"/>
                </a:solidFill>
                <a:latin typeface="Arial" panose="020B0604020202020204" pitchFamily="34" charset="0"/>
                <a:cs typeface="Arial" panose="020B0604020202020204" pitchFamily="34" charset="0"/>
              </a:rPr>
              <a:t>published year</a:t>
            </a:r>
            <a:r>
              <a:rPr lang="en-US" altLang="zh-CN" sz="2400" dirty="0">
                <a:latin typeface="Arial" panose="020B0604020202020204" pitchFamily="34" charset="0"/>
                <a:cs typeface="Arial" panose="020B0604020202020204" pitchFamily="34" charset="0"/>
              </a:rPr>
              <a:t> of the articles; </a:t>
            </a:r>
          </a:p>
          <a:p>
            <a:r>
              <a:rPr lang="en-US" altLang="zh-CN" sz="2400" dirty="0">
                <a:latin typeface="Arial" panose="020B0604020202020204" pitchFamily="34" charset="0"/>
                <a:cs typeface="Arial" panose="020B0604020202020204" pitchFamily="34" charset="0"/>
              </a:rPr>
              <a:t>State-of-the-art; pros and cons; significant gaps; future research directions</a:t>
            </a:r>
          </a:p>
          <a:p>
            <a:r>
              <a:rPr lang="en-US" altLang="zh-CN" sz="2400" dirty="0">
                <a:latin typeface="Arial" panose="020B0604020202020204" pitchFamily="34" charset="0"/>
                <a:cs typeface="Arial" panose="020B0604020202020204" pitchFamily="34" charset="0"/>
              </a:rPr>
              <a:t> </a:t>
            </a:r>
          </a:p>
        </p:txBody>
      </p:sp>
      <p:sp>
        <p:nvSpPr>
          <p:cNvPr id="7" name="文本框 6"/>
          <p:cNvSpPr txBox="1"/>
          <p:nvPr/>
        </p:nvSpPr>
        <p:spPr>
          <a:xfrm>
            <a:off x="328930" y="373380"/>
            <a:ext cx="6368415" cy="583565"/>
          </a:xfrm>
          <a:prstGeom prst="rect">
            <a:avLst/>
          </a:prstGeom>
          <a:noFill/>
        </p:spPr>
        <p:txBody>
          <a:bodyPr wrap="square" rtlCol="0">
            <a:spAutoFit/>
          </a:bodyPr>
          <a:lstStyle/>
          <a:p>
            <a:pPr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1. Begin with </a:t>
            </a:r>
            <a:r>
              <a:rPr lang="en-US" altLang="zh-CN" sz="3200" b="1" dirty="0">
                <a:latin typeface="Arial" panose="020B0604020202020204" pitchFamily="34" charset="0"/>
                <a:ea typeface="+mj-ea"/>
                <a:cs typeface="Arial" panose="020B0604020202020204" pitchFamily="34" charset="0"/>
                <a:sym typeface="+mn-ea"/>
              </a:rPr>
              <a:t>review articles</a:t>
            </a:r>
            <a:endParaRPr lang="en-US" altLang="zh-CN" sz="3200" b="1" dirty="0">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1"/>
            </p:custDataLst>
          </p:nvPr>
        </p:nvPicPr>
        <p:blipFill>
          <a:blip r:embed="rId3"/>
          <a:stretch>
            <a:fillRect/>
          </a:stretch>
        </p:blipFill>
        <p:spPr>
          <a:xfrm>
            <a:off x="536575" y="2635251"/>
            <a:ext cx="4973320" cy="4086225"/>
          </a:xfrm>
          <a:prstGeom prst="rect">
            <a:avLst/>
          </a:prstGeom>
        </p:spPr>
      </p:pic>
      <p:pic>
        <p:nvPicPr>
          <p:cNvPr id="4" name="图片 3"/>
          <p:cNvPicPr>
            <a:picLocks noChangeAspect="1"/>
          </p:cNvPicPr>
          <p:nvPr/>
        </p:nvPicPr>
        <p:blipFill>
          <a:blip r:embed="rId4"/>
          <a:stretch>
            <a:fillRect/>
          </a:stretch>
        </p:blipFill>
        <p:spPr>
          <a:xfrm>
            <a:off x="3713480" y="3091180"/>
            <a:ext cx="5229225" cy="3133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58</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5940" y="1148715"/>
            <a:ext cx="7979410" cy="1198880"/>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One article may very close to your topic, you can search for this paper again and click “cited by” button to read more details of relavent research.</a:t>
            </a:r>
          </a:p>
        </p:txBody>
      </p:sp>
      <p:sp>
        <p:nvSpPr>
          <p:cNvPr id="7" name="文本框 6"/>
          <p:cNvSpPr txBox="1"/>
          <p:nvPr/>
        </p:nvSpPr>
        <p:spPr>
          <a:xfrm>
            <a:off x="328930" y="373380"/>
            <a:ext cx="7751445" cy="583565"/>
          </a:xfrm>
          <a:prstGeom prst="rect">
            <a:avLst/>
          </a:prstGeom>
          <a:noFill/>
        </p:spPr>
        <p:txBody>
          <a:bodyPr wrap="square" rtlCol="0">
            <a:spAutoFit/>
          </a:bodyPr>
          <a:lstStyle/>
          <a:p>
            <a:pPr algn="l"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2. Use “cited by”</a:t>
            </a:r>
          </a:p>
        </p:txBody>
      </p:sp>
      <p:pic>
        <p:nvPicPr>
          <p:cNvPr id="6" name="图片 5" descr="图片1"/>
          <p:cNvPicPr>
            <a:picLocks noChangeAspect="1"/>
          </p:cNvPicPr>
          <p:nvPr/>
        </p:nvPicPr>
        <p:blipFill>
          <a:blip r:embed="rId2"/>
          <a:stretch>
            <a:fillRect/>
          </a:stretch>
        </p:blipFill>
        <p:spPr>
          <a:xfrm>
            <a:off x="784860" y="2347595"/>
            <a:ext cx="7481570" cy="173164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59</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5940" y="1148715"/>
            <a:ext cx="7979410" cy="1198880"/>
          </a:xfrm>
          <a:prstGeom prst="rect">
            <a:avLst/>
          </a:prstGeom>
          <a:noFill/>
        </p:spPr>
        <p:txBody>
          <a:bodyPr wrap="square" rtlCol="0">
            <a:spAutoFit/>
          </a:bodyPr>
          <a:lstStyle/>
          <a:p>
            <a:pPr algn="l"/>
            <a:r>
              <a:rPr lang="en-US" altLang="zh-CN" sz="2400" dirty="0">
                <a:latin typeface="Arial" panose="020B0604020202020204" pitchFamily="34" charset="0"/>
                <a:cs typeface="Arial" panose="020B0604020202020204" pitchFamily="34" charset="0"/>
              </a:rPr>
              <a:t>One article may very close to your topic, you can search for this paper again and click “cited by” button to read more details of relavent research.</a:t>
            </a:r>
          </a:p>
        </p:txBody>
      </p:sp>
      <p:sp>
        <p:nvSpPr>
          <p:cNvPr id="7" name="文本框 6"/>
          <p:cNvSpPr txBox="1"/>
          <p:nvPr/>
        </p:nvSpPr>
        <p:spPr>
          <a:xfrm>
            <a:off x="328930" y="373380"/>
            <a:ext cx="7751445" cy="583565"/>
          </a:xfrm>
          <a:prstGeom prst="rect">
            <a:avLst/>
          </a:prstGeom>
          <a:noFill/>
        </p:spPr>
        <p:txBody>
          <a:bodyPr wrap="square" rtlCol="0">
            <a:spAutoFit/>
          </a:bodyPr>
          <a:lstStyle/>
          <a:p>
            <a:pPr algn="l"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2. Use “cited by”</a:t>
            </a:r>
          </a:p>
        </p:txBody>
      </p:sp>
      <p:pic>
        <p:nvPicPr>
          <p:cNvPr id="5" name="图片 4"/>
          <p:cNvPicPr>
            <a:picLocks noChangeAspect="1"/>
          </p:cNvPicPr>
          <p:nvPr/>
        </p:nvPicPr>
        <p:blipFill>
          <a:blip r:embed="rId2"/>
          <a:srcRect b="28210"/>
          <a:stretch>
            <a:fillRect/>
          </a:stretch>
        </p:blipFill>
        <p:spPr>
          <a:xfrm>
            <a:off x="328930" y="2505710"/>
            <a:ext cx="8220075" cy="3540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315" y="1078865"/>
            <a:ext cx="8491855" cy="82994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	such as journals, books, books chapters, book reviews, patents, conference proceedings, theses…...</a:t>
            </a:r>
          </a:p>
        </p:txBody>
      </p:sp>
      <p:pic>
        <p:nvPicPr>
          <p:cNvPr id="3" name="图片 2"/>
          <p:cNvPicPr>
            <a:picLocks noChangeAspect="1"/>
          </p:cNvPicPr>
          <p:nvPr/>
        </p:nvPicPr>
        <p:blipFill>
          <a:blip r:embed="rId2"/>
          <a:stretch>
            <a:fillRect/>
          </a:stretch>
        </p:blipFill>
        <p:spPr>
          <a:xfrm>
            <a:off x="1268867" y="2169161"/>
            <a:ext cx="3514725" cy="533400"/>
          </a:xfrm>
          <a:prstGeom prst="rect">
            <a:avLst/>
          </a:prstGeom>
        </p:spPr>
      </p:pic>
      <p:pic>
        <p:nvPicPr>
          <p:cNvPr id="4" name="图片 3"/>
          <p:cNvPicPr>
            <a:picLocks noChangeAspect="1"/>
          </p:cNvPicPr>
          <p:nvPr/>
        </p:nvPicPr>
        <p:blipFill>
          <a:blip r:embed="rId3"/>
          <a:stretch>
            <a:fillRect/>
          </a:stretch>
        </p:blipFill>
        <p:spPr>
          <a:xfrm>
            <a:off x="5468259" y="1906947"/>
            <a:ext cx="2181225" cy="1943100"/>
          </a:xfrm>
          <a:prstGeom prst="rect">
            <a:avLst/>
          </a:prstGeom>
        </p:spPr>
      </p:pic>
      <p:pic>
        <p:nvPicPr>
          <p:cNvPr id="5" name="图片 4"/>
          <p:cNvPicPr>
            <a:picLocks noChangeAspect="1"/>
          </p:cNvPicPr>
          <p:nvPr/>
        </p:nvPicPr>
        <p:blipFill>
          <a:blip r:embed="rId4"/>
          <a:stretch>
            <a:fillRect/>
          </a:stretch>
        </p:blipFill>
        <p:spPr>
          <a:xfrm>
            <a:off x="822325" y="2922029"/>
            <a:ext cx="7372350" cy="1781175"/>
          </a:xfrm>
          <a:prstGeom prst="rect">
            <a:avLst/>
          </a:prstGeom>
        </p:spPr>
      </p:pic>
      <p:pic>
        <p:nvPicPr>
          <p:cNvPr id="6" name="图片 5"/>
          <p:cNvPicPr>
            <a:picLocks noChangeAspect="1"/>
          </p:cNvPicPr>
          <p:nvPr/>
        </p:nvPicPr>
        <p:blipFill>
          <a:blip r:embed="rId5"/>
          <a:stretch>
            <a:fillRect/>
          </a:stretch>
        </p:blipFill>
        <p:spPr>
          <a:xfrm>
            <a:off x="827406" y="3521863"/>
            <a:ext cx="7372350" cy="1706990"/>
          </a:xfrm>
          <a:prstGeom prst="rect">
            <a:avLst/>
          </a:prstGeom>
        </p:spPr>
      </p:pic>
      <p:pic>
        <p:nvPicPr>
          <p:cNvPr id="7" name="图片 6"/>
          <p:cNvPicPr>
            <a:picLocks noChangeAspect="1"/>
          </p:cNvPicPr>
          <p:nvPr/>
        </p:nvPicPr>
        <p:blipFill rotWithShape="1">
          <a:blip r:embed="rId6"/>
          <a:srcRect l="1229" r="7865"/>
          <a:stretch>
            <a:fillRect/>
          </a:stretch>
        </p:blipFill>
        <p:spPr>
          <a:xfrm>
            <a:off x="822325" y="4066976"/>
            <a:ext cx="7377345" cy="1781175"/>
          </a:xfrm>
          <a:prstGeom prst="rect">
            <a:avLst/>
          </a:prstGeom>
        </p:spPr>
      </p:pic>
      <p:sp>
        <p:nvSpPr>
          <p:cNvPr id="10" name="文本框 9"/>
          <p:cNvSpPr txBox="1"/>
          <p:nvPr/>
        </p:nvSpPr>
        <p:spPr>
          <a:xfrm>
            <a:off x="327600" y="374400"/>
            <a:ext cx="6242728"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Search scholarly literature </a:t>
            </a:r>
          </a:p>
        </p:txBody>
      </p:sp>
      <p:sp>
        <p:nvSpPr>
          <p:cNvPr id="11" name="灯片编号占位符 10"/>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a:t>
            </a:fld>
            <a:endParaRPr lang="zh-CN"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60</a:t>
            </a:fld>
            <a:endParaRPr lang="zh-CN" altLang="en-US">
              <a:latin typeface="Arial" panose="020B0604020202020204" pitchFamily="34" charset="0"/>
              <a:cs typeface="Arial" panose="020B0604020202020204" pitchFamily="34" charset="0"/>
            </a:endParaRPr>
          </a:p>
        </p:txBody>
      </p:sp>
      <p:sp>
        <p:nvSpPr>
          <p:cNvPr id="7" name="文本框 6"/>
          <p:cNvSpPr txBox="1"/>
          <p:nvPr/>
        </p:nvSpPr>
        <p:spPr>
          <a:xfrm>
            <a:off x="328930" y="373380"/>
            <a:ext cx="7188835" cy="583565"/>
          </a:xfrm>
          <a:prstGeom prst="rect">
            <a:avLst/>
          </a:prstGeom>
          <a:noFill/>
        </p:spPr>
        <p:txBody>
          <a:bodyPr wrap="square" rtlCol="0">
            <a:spAutoFit/>
          </a:bodyPr>
          <a:lstStyle/>
          <a:p>
            <a:pPr algn="l"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3. Expert’s homepage</a:t>
            </a:r>
            <a:endParaRPr lang="en-US" altLang="zh-CN" sz="3200" b="1" dirty="0">
              <a:latin typeface="Arial" panose="020B0604020202020204" pitchFamily="34" charset="0"/>
              <a:cs typeface="Arial" panose="020B0604020202020204" pitchFamily="34" charset="0"/>
            </a:endParaRPr>
          </a:p>
        </p:txBody>
      </p:sp>
      <p:sp>
        <p:nvSpPr>
          <p:cNvPr id="3" name="矩形 2"/>
          <p:cNvSpPr/>
          <p:nvPr/>
        </p:nvSpPr>
        <p:spPr>
          <a:xfrm>
            <a:off x="1061733" y="1943673"/>
            <a:ext cx="3970655" cy="1569660"/>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Prof. </a:t>
            </a:r>
            <a:r>
              <a:rPr lang="en-US" altLang="zh-CN" sz="2400" dirty="0">
                <a:solidFill>
                  <a:srgbClr val="FF0000"/>
                </a:solidFill>
                <a:latin typeface="Arial" panose="020B0604020202020204" pitchFamily="34" charset="0"/>
                <a:cs typeface="Arial" panose="020B0604020202020204" pitchFamily="34" charset="0"/>
              </a:rPr>
              <a:t>Frank Lewis </a:t>
            </a:r>
            <a:r>
              <a:rPr lang="en-US" altLang="zh-CN" sz="2400" dirty="0">
                <a:latin typeface="Arial" panose="020B0604020202020204" pitchFamily="34" charset="0"/>
                <a:cs typeface="Arial" panose="020B0604020202020204" pitchFamily="34" charset="0"/>
              </a:rPr>
              <a:t>is </a:t>
            </a:r>
            <a:r>
              <a:rPr lang="en-US" altLang="zh-CN" sz="2400" dirty="0">
                <a:latin typeface="Arial" panose="020B0604020202020204" pitchFamily="34" charset="0"/>
                <a:cs typeface="Arial" panose="020B0604020202020204" pitchFamily="34" charset="0"/>
                <a:sym typeface="+mn-ea"/>
              </a:rPr>
              <a:t>one of the top guns </a:t>
            </a:r>
            <a:r>
              <a:rPr lang="en-US" altLang="zh-CN" sz="2400" dirty="0">
                <a:latin typeface="Arial" panose="020B0604020202020204" pitchFamily="34" charset="0"/>
                <a:cs typeface="Arial" panose="020B0604020202020204" pitchFamily="34" charset="0"/>
              </a:rPr>
              <a:t>in reinforcement learning &amp; control theory </a:t>
            </a:r>
            <a:endParaRPr lang="en-US" altLang="zh-CN" sz="2400" dirty="0">
              <a:solidFill>
                <a:srgbClr val="FF0000"/>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b="27229"/>
          <a:stretch>
            <a:fillRect/>
          </a:stretch>
        </p:blipFill>
        <p:spPr>
          <a:xfrm>
            <a:off x="5580380" y="3728085"/>
            <a:ext cx="2106930" cy="23012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61</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6575" y="1148715"/>
            <a:ext cx="8466455"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Search and visit his personal website</a:t>
            </a:r>
          </a:p>
        </p:txBody>
      </p:sp>
      <p:sp>
        <p:nvSpPr>
          <p:cNvPr id="7" name="文本框 6"/>
          <p:cNvSpPr txBox="1"/>
          <p:nvPr/>
        </p:nvSpPr>
        <p:spPr>
          <a:xfrm>
            <a:off x="328930" y="373380"/>
            <a:ext cx="7188835" cy="583565"/>
          </a:xfrm>
          <a:prstGeom prst="rect">
            <a:avLst/>
          </a:prstGeom>
          <a:noFill/>
        </p:spPr>
        <p:txBody>
          <a:bodyPr wrap="square" rtlCol="0">
            <a:spAutoFit/>
          </a:bodyPr>
          <a:lstStyle/>
          <a:p>
            <a:pPr algn="l"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3. Expert’s homepage</a:t>
            </a:r>
            <a:endParaRPr lang="en-US" altLang="zh-CN" sz="3200" b="1"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929005" y="1722120"/>
            <a:ext cx="7285355" cy="4402455"/>
          </a:xfrm>
          <a:prstGeom prst="rect">
            <a:avLst/>
          </a:prstGeom>
        </p:spPr>
      </p:pic>
      <p:sp>
        <p:nvSpPr>
          <p:cNvPr id="12" name="矩形 11"/>
          <p:cNvSpPr/>
          <p:nvPr/>
        </p:nvSpPr>
        <p:spPr>
          <a:xfrm>
            <a:off x="2167255" y="3348355"/>
            <a:ext cx="2019300" cy="628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62</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6575" y="1148715"/>
            <a:ext cx="8466455"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Search and visit his personal website</a:t>
            </a:r>
          </a:p>
        </p:txBody>
      </p:sp>
      <p:sp>
        <p:nvSpPr>
          <p:cNvPr id="7" name="文本框 6"/>
          <p:cNvSpPr txBox="1"/>
          <p:nvPr/>
        </p:nvSpPr>
        <p:spPr>
          <a:xfrm>
            <a:off x="328930" y="373380"/>
            <a:ext cx="7188835" cy="583565"/>
          </a:xfrm>
          <a:prstGeom prst="rect">
            <a:avLst/>
          </a:prstGeom>
          <a:noFill/>
        </p:spPr>
        <p:txBody>
          <a:bodyPr wrap="square" rtlCol="0">
            <a:spAutoFit/>
          </a:bodyPr>
          <a:lstStyle/>
          <a:p>
            <a:pPr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3. Expert’s homepage</a:t>
            </a:r>
            <a:endParaRPr lang="en-US" altLang="zh-CN" sz="3200"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1511300" y="1777365"/>
            <a:ext cx="5922010" cy="45789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63</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6575" y="1148715"/>
            <a:ext cx="9002395"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Research areas, main books, presentations, group members...</a:t>
            </a:r>
          </a:p>
        </p:txBody>
      </p:sp>
      <p:sp>
        <p:nvSpPr>
          <p:cNvPr id="7" name="文本框 6"/>
          <p:cNvSpPr txBox="1"/>
          <p:nvPr/>
        </p:nvSpPr>
        <p:spPr>
          <a:xfrm>
            <a:off x="328930" y="373380"/>
            <a:ext cx="7188835" cy="583565"/>
          </a:xfrm>
          <a:prstGeom prst="rect">
            <a:avLst/>
          </a:prstGeom>
          <a:noFill/>
        </p:spPr>
        <p:txBody>
          <a:bodyPr wrap="square" rtlCol="0">
            <a:spAutoFit/>
          </a:bodyPr>
          <a:lstStyle/>
          <a:p>
            <a:pPr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3. Expert’s homepage</a:t>
            </a:r>
            <a:endParaRPr lang="en-US" altLang="zh-CN" sz="3200" b="1"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328930" y="1609090"/>
            <a:ext cx="2800350" cy="3790950"/>
          </a:xfrm>
          <a:prstGeom prst="rect">
            <a:avLst/>
          </a:prstGeom>
        </p:spPr>
      </p:pic>
      <p:pic>
        <p:nvPicPr>
          <p:cNvPr id="5" name="图片 4"/>
          <p:cNvPicPr>
            <a:picLocks noChangeAspect="1"/>
          </p:cNvPicPr>
          <p:nvPr/>
        </p:nvPicPr>
        <p:blipFill>
          <a:blip r:embed="rId3"/>
          <a:stretch>
            <a:fillRect/>
          </a:stretch>
        </p:blipFill>
        <p:spPr>
          <a:xfrm>
            <a:off x="190500" y="3422650"/>
            <a:ext cx="8953500" cy="2933700"/>
          </a:xfrm>
          <a:prstGeom prst="rect">
            <a:avLst/>
          </a:prstGeom>
        </p:spPr>
      </p:pic>
      <p:pic>
        <p:nvPicPr>
          <p:cNvPr id="9" name="图片 8"/>
          <p:cNvPicPr>
            <a:picLocks noChangeAspect="1"/>
          </p:cNvPicPr>
          <p:nvPr/>
        </p:nvPicPr>
        <p:blipFill>
          <a:blip r:embed="rId4"/>
          <a:srcRect r="21192"/>
          <a:stretch>
            <a:fillRect/>
          </a:stretch>
        </p:blipFill>
        <p:spPr>
          <a:xfrm>
            <a:off x="1654810" y="2413635"/>
            <a:ext cx="5457190" cy="2371725"/>
          </a:xfrm>
          <a:prstGeom prst="rect">
            <a:avLst/>
          </a:prstGeom>
        </p:spPr>
      </p:pic>
      <p:pic>
        <p:nvPicPr>
          <p:cNvPr id="6" name="图片 5"/>
          <p:cNvPicPr>
            <a:picLocks noChangeAspect="1"/>
          </p:cNvPicPr>
          <p:nvPr/>
        </p:nvPicPr>
        <p:blipFill>
          <a:blip r:embed="rId5"/>
          <a:stretch>
            <a:fillRect/>
          </a:stretch>
        </p:blipFill>
        <p:spPr>
          <a:xfrm>
            <a:off x="3129280" y="1851025"/>
            <a:ext cx="5591175" cy="1571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64</a:t>
            </a:fld>
            <a:endParaRPr lang="zh-CN" altLang="en-US">
              <a:latin typeface="Arial" panose="020B0604020202020204" pitchFamily="34" charset="0"/>
              <a:cs typeface="Arial" panose="020B0604020202020204" pitchFamily="34" charset="0"/>
            </a:endParaRPr>
          </a:p>
        </p:txBody>
      </p:sp>
      <p:sp>
        <p:nvSpPr>
          <p:cNvPr id="13" name="文本框 12"/>
          <p:cNvSpPr txBox="1"/>
          <p:nvPr/>
        </p:nvSpPr>
        <p:spPr>
          <a:xfrm>
            <a:off x="536575" y="1148715"/>
            <a:ext cx="9002395" cy="46037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Useful resources can be found </a:t>
            </a:r>
          </a:p>
        </p:txBody>
      </p:sp>
      <p:sp>
        <p:nvSpPr>
          <p:cNvPr id="7" name="文本框 6"/>
          <p:cNvSpPr txBox="1"/>
          <p:nvPr/>
        </p:nvSpPr>
        <p:spPr>
          <a:xfrm>
            <a:off x="328930" y="373380"/>
            <a:ext cx="7188835" cy="583565"/>
          </a:xfrm>
          <a:prstGeom prst="rect">
            <a:avLst/>
          </a:prstGeom>
          <a:noFill/>
        </p:spPr>
        <p:txBody>
          <a:bodyPr wrap="square" rtlCol="0">
            <a:spAutoFit/>
          </a:bodyPr>
          <a:lstStyle/>
          <a:p>
            <a:pPr fontAlgn="base">
              <a:spcBef>
                <a:spcPct val="0"/>
              </a:spcBef>
              <a:spcAft>
                <a:spcPct val="0"/>
              </a:spcAft>
              <a:defRPr/>
            </a:pPr>
            <a:r>
              <a:rPr lang="en-US" altLang="zh-CN" sz="3200" b="1" dirty="0">
                <a:latin typeface="Arial" panose="020B0604020202020204" pitchFamily="34" charset="0"/>
                <a:cs typeface="Arial" panose="020B0604020202020204" pitchFamily="34" charset="0"/>
                <a:sym typeface="+mn-ea"/>
              </a:rPr>
              <a:t>3. Expert’s homepage</a:t>
            </a:r>
            <a:endParaRPr lang="en-US" altLang="zh-CN" sz="3200" b="1"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536575" y="1609090"/>
            <a:ext cx="8086090" cy="48317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401" y="1530896"/>
            <a:ext cx="624272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1. keywords:</a:t>
            </a:r>
          </a:p>
          <a:p>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best describe your topic </a:t>
            </a:r>
          </a:p>
        </p:txBody>
      </p:sp>
      <p:pic>
        <p:nvPicPr>
          <p:cNvPr id="5" name="图片 4"/>
          <p:cNvPicPr>
            <a:picLocks noChangeAspect="1"/>
          </p:cNvPicPr>
          <p:nvPr/>
        </p:nvPicPr>
        <p:blipFill>
          <a:blip r:embed="rId2"/>
          <a:stretch>
            <a:fillRect/>
          </a:stretch>
        </p:blipFill>
        <p:spPr>
          <a:xfrm>
            <a:off x="5711824" y="1317185"/>
            <a:ext cx="3267075" cy="1400175"/>
          </a:xfrm>
          <a:prstGeom prst="rect">
            <a:avLst/>
          </a:prstGeom>
        </p:spPr>
      </p:pic>
      <p:grpSp>
        <p:nvGrpSpPr>
          <p:cNvPr id="3" name="组合 2"/>
          <p:cNvGrpSpPr/>
          <p:nvPr/>
        </p:nvGrpSpPr>
        <p:grpSpPr>
          <a:xfrm>
            <a:off x="6332128" y="3953407"/>
            <a:ext cx="2325088" cy="830262"/>
            <a:chOff x="6517102" y="3426772"/>
            <a:chExt cx="2325088" cy="830262"/>
          </a:xfrm>
        </p:grpSpPr>
        <p:pic>
          <p:nvPicPr>
            <p:cNvPr id="6" name="图片 5"/>
            <p:cNvPicPr>
              <a:picLocks noChangeAspect="1"/>
            </p:cNvPicPr>
            <p:nvPr/>
          </p:nvPicPr>
          <p:blipFill rotWithShape="1">
            <a:blip r:embed="rId3"/>
            <a:srcRect r="50000"/>
            <a:stretch>
              <a:fillRect/>
            </a:stretch>
          </p:blipFill>
          <p:spPr>
            <a:xfrm>
              <a:off x="6517102" y="3426772"/>
              <a:ext cx="1067479" cy="830262"/>
            </a:xfrm>
            <a:prstGeom prst="rect">
              <a:avLst/>
            </a:prstGeom>
          </p:spPr>
        </p:pic>
        <p:pic>
          <p:nvPicPr>
            <p:cNvPr id="7" name="图片 6"/>
            <p:cNvPicPr>
              <a:picLocks noChangeAspect="1"/>
            </p:cNvPicPr>
            <p:nvPr/>
          </p:nvPicPr>
          <p:blipFill rotWithShape="1">
            <a:blip r:embed="rId3"/>
            <a:srcRect l="49630"/>
            <a:stretch>
              <a:fillRect/>
            </a:stretch>
          </p:blipFill>
          <p:spPr>
            <a:xfrm>
              <a:off x="7766803" y="3426772"/>
              <a:ext cx="1075387" cy="830262"/>
            </a:xfrm>
            <a:prstGeom prst="rect">
              <a:avLst/>
            </a:prstGeom>
          </p:spPr>
        </p:pic>
      </p:grpSp>
      <p:sp>
        <p:nvSpPr>
          <p:cNvPr id="8" name="文本框 7"/>
          <p:cNvSpPr txBox="1"/>
          <p:nvPr/>
        </p:nvSpPr>
        <p:spPr>
          <a:xfrm>
            <a:off x="424401" y="2949717"/>
            <a:ext cx="7297199"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2. phrases :</a:t>
            </a:r>
          </a:p>
          <a:p>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use quotes to search for an exact match. </a:t>
            </a:r>
          </a:p>
        </p:txBody>
      </p:sp>
      <p:sp>
        <p:nvSpPr>
          <p:cNvPr id="11" name="文本框 10"/>
          <p:cNvSpPr txBox="1"/>
          <p:nvPr/>
        </p:nvSpPr>
        <p:spPr>
          <a:xfrm>
            <a:off x="424401" y="4368538"/>
            <a:ext cx="855449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3. synonyms: </a:t>
            </a:r>
          </a:p>
          <a:p>
            <a:pPr algn="l">
              <a:buClrTx/>
              <a:buSzTx/>
              <a:buFontTx/>
            </a:pPr>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include alternative terms in your search </a:t>
            </a:r>
          </a:p>
        </p:txBody>
      </p:sp>
      <p:sp>
        <p:nvSpPr>
          <p:cNvPr id="13" name="灯片编号占位符 12"/>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65</a:t>
            </a:fld>
            <a:endParaRPr lang="zh-CN" altLang="en-US">
              <a:latin typeface="Arial" panose="020B0604020202020204" pitchFamily="34" charset="0"/>
              <a:cs typeface="Arial" panose="020B0604020202020204" pitchFamily="34" charset="0"/>
            </a:endParaRPr>
          </a:p>
        </p:txBody>
      </p:sp>
      <p:sp>
        <p:nvSpPr>
          <p:cNvPr id="4" name="文本框 3"/>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1.Effective tips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5312083" y="3502769"/>
            <a:ext cx="3609975" cy="1266825"/>
          </a:xfrm>
          <a:prstGeom prst="rect">
            <a:avLst/>
          </a:prstGeom>
        </p:spPr>
      </p:pic>
      <p:sp>
        <p:nvSpPr>
          <p:cNvPr id="2" name="文本框 1"/>
          <p:cNvSpPr txBox="1"/>
          <p:nvPr/>
        </p:nvSpPr>
        <p:spPr>
          <a:xfrm>
            <a:off x="424401" y="1530896"/>
            <a:ext cx="624272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4. Boolean operations:</a:t>
            </a:r>
          </a:p>
          <a:p>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more relevant materials</a:t>
            </a:r>
          </a:p>
        </p:txBody>
      </p:sp>
      <p:sp>
        <p:nvSpPr>
          <p:cNvPr id="8" name="文本框 7"/>
          <p:cNvSpPr txBox="1"/>
          <p:nvPr/>
        </p:nvSpPr>
        <p:spPr>
          <a:xfrm>
            <a:off x="424401" y="2949717"/>
            <a:ext cx="7297199"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5. advanced search </a:t>
            </a:r>
          </a:p>
          <a:p>
            <a:pPr algn="l">
              <a:buClrTx/>
              <a:buSzTx/>
              <a:buFontTx/>
            </a:pPr>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for complex queries</a:t>
            </a:r>
            <a:endParaRPr lang="en-US" altLang="zh-CN" sz="2800" dirty="0">
              <a:latin typeface="Arial" panose="020B0604020202020204" pitchFamily="34" charset="0"/>
              <a:cs typeface="Arial" panose="020B0604020202020204" pitchFamily="34" charset="0"/>
            </a:endParaRPr>
          </a:p>
        </p:txBody>
      </p:sp>
      <p:sp>
        <p:nvSpPr>
          <p:cNvPr id="11" name="文本框 10"/>
          <p:cNvSpPr txBox="1"/>
          <p:nvPr/>
        </p:nvSpPr>
        <p:spPr>
          <a:xfrm>
            <a:off x="424401" y="4368538"/>
            <a:ext cx="855449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6. My library </a:t>
            </a:r>
          </a:p>
          <a:p>
            <a:pPr algn="l">
              <a:buClrTx/>
              <a:buSzTx/>
              <a:buFontTx/>
            </a:pPr>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create library for a specific research topics </a:t>
            </a:r>
          </a:p>
        </p:txBody>
      </p:sp>
      <p:pic>
        <p:nvPicPr>
          <p:cNvPr id="4" name="图片 3"/>
          <p:cNvPicPr>
            <a:picLocks noChangeAspect="1"/>
          </p:cNvPicPr>
          <p:nvPr/>
        </p:nvPicPr>
        <p:blipFill>
          <a:blip r:embed="rId3"/>
          <a:stretch>
            <a:fillRect/>
          </a:stretch>
        </p:blipFill>
        <p:spPr>
          <a:xfrm>
            <a:off x="5635934" y="1236424"/>
            <a:ext cx="2962275" cy="1543050"/>
          </a:xfrm>
          <a:prstGeom prst="rect">
            <a:avLst/>
          </a:prstGeom>
        </p:spPr>
      </p:pic>
      <p:sp>
        <p:nvSpPr>
          <p:cNvPr id="14" name="灯片编号占位符 1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66</a:t>
            </a:fld>
            <a:endParaRPr lang="zh-CN" altLang="en-US">
              <a:latin typeface="Arial" panose="020B0604020202020204" pitchFamily="34" charset="0"/>
              <a:cs typeface="Arial" panose="020B0604020202020204" pitchFamily="34" charset="0"/>
            </a:endParaRPr>
          </a:p>
        </p:txBody>
      </p:sp>
      <p:sp>
        <p:nvSpPr>
          <p:cNvPr id="3" name="文本框 2"/>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1.Effective tips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058069" y="1332788"/>
            <a:ext cx="2657475" cy="1724025"/>
          </a:xfrm>
          <a:prstGeom prst="rect">
            <a:avLst/>
          </a:prstGeom>
        </p:spPr>
      </p:pic>
      <p:sp>
        <p:nvSpPr>
          <p:cNvPr id="2" name="文本框 1"/>
          <p:cNvSpPr txBox="1"/>
          <p:nvPr/>
        </p:nvSpPr>
        <p:spPr>
          <a:xfrm>
            <a:off x="424401" y="1530896"/>
            <a:ext cx="624272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7. citation:</a:t>
            </a:r>
          </a:p>
          <a:p>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organize and automate citations</a:t>
            </a:r>
          </a:p>
        </p:txBody>
      </p:sp>
      <p:sp>
        <p:nvSpPr>
          <p:cNvPr id="8" name="文本框 7"/>
          <p:cNvSpPr txBox="1"/>
          <p:nvPr/>
        </p:nvSpPr>
        <p:spPr>
          <a:xfrm>
            <a:off x="424401" y="2949717"/>
            <a:ext cx="8291143"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8. useful links:</a:t>
            </a:r>
          </a:p>
          <a:p>
            <a:pPr algn="l">
              <a:buClrTx/>
              <a:buSzTx/>
              <a:buFontTx/>
            </a:pPr>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for publisher’s homepage, relevant papers…</a:t>
            </a:r>
          </a:p>
        </p:txBody>
      </p:sp>
      <p:sp>
        <p:nvSpPr>
          <p:cNvPr id="11" name="文本框 10"/>
          <p:cNvSpPr txBox="1"/>
          <p:nvPr/>
        </p:nvSpPr>
        <p:spPr>
          <a:xfrm>
            <a:off x="424401" y="4368538"/>
            <a:ext cx="855449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9. alert</a:t>
            </a:r>
          </a:p>
          <a:p>
            <a:pPr algn="l">
              <a:buClrTx/>
              <a:buSzTx/>
              <a:buFontTx/>
            </a:pPr>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set alert for a specific query</a:t>
            </a:r>
          </a:p>
        </p:txBody>
      </p:sp>
      <p:sp>
        <p:nvSpPr>
          <p:cNvPr id="7" name="文本框 6"/>
          <p:cNvSpPr txBox="1"/>
          <p:nvPr/>
        </p:nvSpPr>
        <p:spPr>
          <a:xfrm>
            <a:off x="424401" y="5565591"/>
            <a:ext cx="8554498" cy="953135"/>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10. other useful tips</a:t>
            </a:r>
          </a:p>
          <a:p>
            <a:r>
              <a:rPr lang="en-US" altLang="zh-CN" sz="2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t>
            </a:r>
          </a:p>
        </p:txBody>
      </p:sp>
      <p:pic>
        <p:nvPicPr>
          <p:cNvPr id="4" name="图片 3"/>
          <p:cNvPicPr>
            <a:picLocks noChangeAspect="1"/>
          </p:cNvPicPr>
          <p:nvPr/>
        </p:nvPicPr>
        <p:blipFill>
          <a:blip r:embed="rId3"/>
          <a:stretch>
            <a:fillRect/>
          </a:stretch>
        </p:blipFill>
        <p:spPr>
          <a:xfrm>
            <a:off x="5658515" y="4481712"/>
            <a:ext cx="3057029" cy="967803"/>
          </a:xfrm>
          <a:prstGeom prst="rect">
            <a:avLst/>
          </a:prstGeom>
        </p:spPr>
      </p:pic>
      <p:sp>
        <p:nvSpPr>
          <p:cNvPr id="5" name="灯片编号占位符 4"/>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67</a:t>
            </a:fld>
            <a:endParaRPr lang="zh-CN" altLang="en-US">
              <a:latin typeface="Arial" panose="020B0604020202020204" pitchFamily="34" charset="0"/>
              <a:cs typeface="Arial" panose="020B0604020202020204" pitchFamily="34" charset="0"/>
            </a:endParaRPr>
          </a:p>
        </p:txBody>
      </p:sp>
      <p:sp>
        <p:nvSpPr>
          <p:cNvPr id="6" name="文本框 5"/>
          <p:cNvSpPr txBox="1"/>
          <p:nvPr/>
        </p:nvSpPr>
        <p:spPr>
          <a:xfrm>
            <a:off x="328930" y="373380"/>
            <a:ext cx="6368415"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sym typeface="+mn-ea"/>
              </a:rPr>
              <a:t>1.Effective tips</a:t>
            </a:r>
            <a:endParaRPr lang="en-US" altLang="zh-CN" sz="3200" b="1" dirty="0">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970" y="1780540"/>
            <a:ext cx="9154795" cy="35172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3068115" y="3044664"/>
            <a:ext cx="2635658"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THANKS</a:t>
            </a:r>
          </a:p>
        </p:txBody>
      </p:sp>
      <p:sp>
        <p:nvSpPr>
          <p:cNvPr id="55" name="矩形 54"/>
          <p:cNvSpPr/>
          <p:nvPr/>
        </p:nvSpPr>
        <p:spPr bwMode="auto">
          <a:xfrm>
            <a:off x="3680458" y="5769918"/>
            <a:ext cx="1783080" cy="229870"/>
          </a:xfrm>
          <a:prstGeom prst="rect">
            <a:avLst/>
          </a:prstGeom>
        </p:spPr>
        <p:txBody>
          <a:bodyPr wrap="none">
            <a:spAutoFit/>
          </a:bodyPr>
          <a:lstStyle/>
          <a:p>
            <a:pPr algn="ctr">
              <a:defRPr/>
            </a:pPr>
            <a:r>
              <a:rPr lang="zh-CN" altLang="en-US" sz="900" kern="100" dirty="0">
                <a:solidFill>
                  <a:schemeClr val="bg1"/>
                </a:solidFill>
                <a:latin typeface="+mn-ea"/>
                <a:cs typeface="Times New Roman" panose="02020603050405020304" pitchFamily="18" charset="0"/>
              </a:rPr>
              <a:t>计算机工程学院 软件工程</a:t>
            </a:r>
            <a:r>
              <a:rPr lang="en-US" altLang="zh-CN" sz="900" kern="100" dirty="0">
                <a:solidFill>
                  <a:schemeClr val="bg1"/>
                </a:solidFill>
                <a:latin typeface="+mn-ea"/>
                <a:cs typeface="Times New Roman" panose="02020603050405020304" pitchFamily="18" charset="0"/>
              </a:rPr>
              <a:t>141</a:t>
            </a:r>
            <a:r>
              <a:rPr lang="zh-CN" altLang="en-US" sz="900" kern="100" dirty="0">
                <a:solidFill>
                  <a:schemeClr val="bg1"/>
                </a:solidFill>
                <a:latin typeface="+mn-ea"/>
                <a:cs typeface="Times New Roman" panose="02020603050405020304" pitchFamily="18" charset="0"/>
              </a:rPr>
              <a:t>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8022" y="1566409"/>
            <a:ext cx="8363877" cy="829945"/>
          </a:xfrm>
          <a:prstGeom prst="rect">
            <a:avLst/>
          </a:prstGeom>
        </p:spPr>
        <p:txBody>
          <a:bodyPr wrap="square">
            <a:spAutoFit/>
          </a:bodyPr>
          <a:lstStyle/>
          <a:p>
            <a:pPr marL="285750" lvl="0" indent="-285750">
              <a:buFont typeface="Arial" panose="020B0604020202020204" pitchFamily="34" charset="0"/>
              <a:buChar char="•"/>
            </a:pPr>
            <a:r>
              <a:rPr lang="en-US" altLang="zh-CN" sz="2400" dirty="0">
                <a:solidFill>
                  <a:prstClr val="black"/>
                </a:solidFill>
                <a:latin typeface="Arial" panose="020B0604020202020204" pitchFamily="34" charset="0"/>
                <a:cs typeface="Arial" panose="020B0604020202020204" pitchFamily="34" charset="0"/>
              </a:rPr>
              <a:t>Google Scholar will search for simple plurals automatically but does not use truncation.</a:t>
            </a:r>
          </a:p>
        </p:txBody>
      </p:sp>
      <p:sp>
        <p:nvSpPr>
          <p:cNvPr id="8" name="矩形 7"/>
          <p:cNvSpPr/>
          <p:nvPr/>
        </p:nvSpPr>
        <p:spPr>
          <a:xfrm>
            <a:off x="488315" y="3319780"/>
            <a:ext cx="7352030" cy="829945"/>
          </a:xfrm>
          <a:prstGeom prst="rect">
            <a:avLst/>
          </a:prstGeom>
        </p:spPr>
        <p:txBody>
          <a:bodyPr wrap="square">
            <a:spAutoFit/>
          </a:bodyPr>
          <a:lstStyle/>
          <a:p>
            <a:pPr marL="285750" lvl="0" indent="-285750">
              <a:buFont typeface="Arial" panose="020B0604020202020204" pitchFamily="34" charset="0"/>
              <a:buChar char="•"/>
            </a:pPr>
            <a:r>
              <a:rPr lang="en-US" altLang="zh-CN" sz="2400" dirty="0">
                <a:solidFill>
                  <a:prstClr val="black"/>
                </a:solidFill>
                <a:latin typeface="Arial" panose="020B0604020202020204" pitchFamily="34" charset="0"/>
                <a:cs typeface="Arial" panose="020B0604020202020204" pitchFamily="34" charset="0"/>
              </a:rPr>
              <a:t>Google Scholar searches are not </a:t>
            </a:r>
            <a:r>
              <a:rPr lang="en-US" altLang="zh-CN" sz="2400" b="1" dirty="0">
                <a:solidFill>
                  <a:srgbClr val="C00000"/>
                </a:solidFill>
                <a:latin typeface="Arial" panose="020B0604020202020204" pitchFamily="34" charset="0"/>
                <a:cs typeface="Arial" panose="020B0604020202020204" pitchFamily="34" charset="0"/>
              </a:rPr>
              <a:t>case sensitive </a:t>
            </a:r>
            <a:r>
              <a:rPr lang="en-US" altLang="zh-CN" sz="2400" dirty="0">
                <a:solidFill>
                  <a:prstClr val="black"/>
                </a:solidFill>
                <a:latin typeface="Arial" panose="020B0604020202020204" pitchFamily="34" charset="0"/>
                <a:cs typeface="Arial" panose="020B0604020202020204" pitchFamily="34" charset="0"/>
              </a:rPr>
              <a:t>“Machine Learning”=“machine learning ”.</a:t>
            </a:r>
          </a:p>
        </p:txBody>
      </p:sp>
      <p:sp>
        <p:nvSpPr>
          <p:cNvPr id="4" name="灯片编号占位符 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7</a:t>
            </a:fld>
            <a:endParaRPr lang="zh-CN" altLang="en-US">
              <a:latin typeface="Arial" panose="020B0604020202020204" pitchFamily="34" charset="0"/>
              <a:cs typeface="Arial" panose="020B0604020202020204" pitchFamily="34" charset="0"/>
            </a:endParaRPr>
          </a:p>
        </p:txBody>
      </p:sp>
      <p:sp>
        <p:nvSpPr>
          <p:cNvPr id="2" name="文本框 1"/>
          <p:cNvSpPr txBox="1"/>
          <p:nvPr/>
        </p:nvSpPr>
        <p:spPr>
          <a:xfrm>
            <a:off x="327600" y="374400"/>
            <a:ext cx="6242728" cy="58356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3. Precautions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27305"/>
            <a:ext cx="9144000" cy="12579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6"/>
          <p:cNvSpPr txBox="1">
            <a:spLocks noChangeArrowheads="1"/>
          </p:cNvSpPr>
          <p:nvPr/>
        </p:nvSpPr>
        <p:spPr bwMode="auto">
          <a:xfrm>
            <a:off x="3060230" y="2644703"/>
            <a:ext cx="26022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l"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rPr>
              <a:t>2.Pharses</a:t>
            </a:r>
          </a:p>
        </p:txBody>
      </p:sp>
      <p:sp>
        <p:nvSpPr>
          <p:cNvPr id="20" name="文本框 6"/>
          <p:cNvSpPr txBox="1">
            <a:spLocks noChangeArrowheads="1"/>
          </p:cNvSpPr>
          <p:nvPr/>
        </p:nvSpPr>
        <p:spPr bwMode="auto">
          <a:xfrm>
            <a:off x="3058070" y="3805049"/>
            <a:ext cx="35367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3.Synonyms</a:t>
            </a:r>
            <a:endParaRPr lang="zh-CN" altLang="en-US" sz="3200" dirty="0">
              <a:latin typeface="Arial" panose="020B0604020202020204" pitchFamily="34" charset="0"/>
              <a:ea typeface="+mj-ea"/>
              <a:cs typeface="Arial" panose="020B0604020202020204" pitchFamily="34" charset="0"/>
            </a:endParaRPr>
          </a:p>
        </p:txBody>
      </p:sp>
      <p:sp>
        <p:nvSpPr>
          <p:cNvPr id="22" name="文本框 6"/>
          <p:cNvSpPr txBox="1">
            <a:spLocks noChangeArrowheads="1"/>
          </p:cNvSpPr>
          <p:nvPr/>
        </p:nvSpPr>
        <p:spPr bwMode="auto">
          <a:xfrm>
            <a:off x="3050951" y="1498890"/>
            <a:ext cx="30227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rPr>
              <a:t>1.Key words</a:t>
            </a:r>
            <a:endParaRPr lang="zh-CN" altLang="en-US" sz="3200" dirty="0">
              <a:latin typeface="Arial" panose="020B0604020202020204" pitchFamily="34" charset="0"/>
              <a:ea typeface="+mj-ea"/>
              <a:cs typeface="Arial" panose="020B0604020202020204" pitchFamily="34" charset="0"/>
            </a:endParaRPr>
          </a:p>
        </p:txBody>
      </p:sp>
      <p:sp>
        <p:nvSpPr>
          <p:cNvPr id="6" name="文本框 6"/>
          <p:cNvSpPr txBox="1">
            <a:spLocks noChangeArrowheads="1"/>
          </p:cNvSpPr>
          <p:nvPr/>
        </p:nvSpPr>
        <p:spPr bwMode="auto">
          <a:xfrm>
            <a:off x="3058070" y="4914310"/>
            <a:ext cx="452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4.Boolean Operations</a:t>
            </a:r>
            <a:endParaRPr lang="zh-CN" altLang="en-US" sz="3200" dirty="0">
              <a:latin typeface="Arial" panose="020B0604020202020204" pitchFamily="34" charset="0"/>
              <a:ea typeface="+mj-ea"/>
              <a:cs typeface="Arial" panose="020B0604020202020204" pitchFamily="34" charset="0"/>
            </a:endParaRPr>
          </a:p>
        </p:txBody>
      </p:sp>
      <p:sp>
        <p:nvSpPr>
          <p:cNvPr id="10" name="文本框 6"/>
          <p:cNvSpPr txBox="1">
            <a:spLocks noChangeArrowheads="1"/>
          </p:cNvSpPr>
          <p:nvPr/>
        </p:nvSpPr>
        <p:spPr bwMode="auto">
          <a:xfrm>
            <a:off x="3058070" y="6086683"/>
            <a:ext cx="4153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3200" dirty="0">
                <a:latin typeface="Arial" panose="020B0604020202020204" pitchFamily="34" charset="0"/>
                <a:ea typeface="+mj-ea"/>
                <a:cs typeface="Arial" panose="020B0604020202020204" pitchFamily="34" charset="0"/>
                <a:sym typeface="+mn-ea"/>
              </a:rPr>
              <a:t>5.Advanced search</a:t>
            </a:r>
            <a:r>
              <a:rPr lang="en-US" altLang="zh-CN" sz="3200" dirty="0">
                <a:latin typeface="+mj-ea"/>
                <a:ea typeface="+mj-ea"/>
                <a:sym typeface="+mn-ea"/>
              </a:rPr>
              <a:t> </a:t>
            </a:r>
            <a:endParaRPr lang="en-US" altLang="zh-CN" sz="3200" dirty="0">
              <a:latin typeface="+mj-ea"/>
              <a:ea typeface="+mj-ea"/>
            </a:endParaRPr>
          </a:p>
        </p:txBody>
      </p:sp>
      <p:sp>
        <p:nvSpPr>
          <p:cNvPr id="45" name="矩形 44"/>
          <p:cNvSpPr/>
          <p:nvPr/>
        </p:nvSpPr>
        <p:spPr bwMode="auto">
          <a:xfrm>
            <a:off x="1931981" y="265269"/>
            <a:ext cx="5280035" cy="646331"/>
          </a:xfrm>
          <a:prstGeom prst="rect">
            <a:avLst/>
          </a:prstGeom>
        </p:spPr>
        <p:txBody>
          <a:bodyPr wrap="none">
            <a:spAutoFit/>
          </a:bodyPr>
          <a:lstStyle/>
          <a:p>
            <a:pPr algn="ctr">
              <a:defRPr/>
            </a:pPr>
            <a:r>
              <a:rPr lang="en-US" altLang="zh-CN" sz="3600" dirty="0">
                <a:solidFill>
                  <a:schemeClr val="bg1"/>
                </a:solidFill>
                <a:latin typeface="Arial" panose="020B0604020202020204" pitchFamily="34" charset="0"/>
                <a:ea typeface="+mj-ea"/>
                <a:cs typeface="Arial" panose="020B0604020202020204" pitchFamily="34" charset="0"/>
                <a:sym typeface="+mn-ea"/>
              </a:rPr>
              <a:t>2. LITERATURE SERCH</a:t>
            </a:r>
            <a:endParaRPr lang="en-US" altLang="zh-CN" sz="3600" b="1" kern="100" dirty="0">
              <a:solidFill>
                <a:schemeClr val="bg1"/>
              </a:solidFill>
              <a:latin typeface="Arial" panose="020B0604020202020204" pitchFamily="34" charset="0"/>
              <a:ea typeface="+mj-ea"/>
              <a:cs typeface="Arial" panose="020B0604020202020204" pitchFamily="34" charset="0"/>
              <a:sym typeface="+mn-ea"/>
            </a:endParaRPr>
          </a:p>
        </p:txBody>
      </p:sp>
      <p:sp>
        <p:nvSpPr>
          <p:cNvPr id="15" name="椭圆 14"/>
          <p:cNvSpPr/>
          <p:nvPr>
            <p:custDataLst>
              <p:tags r:id="rId1"/>
            </p:custDataLst>
          </p:nvPr>
        </p:nvSpPr>
        <p:spPr>
          <a:xfrm>
            <a:off x="2773992" y="1597257"/>
            <a:ext cx="184639" cy="184639"/>
          </a:xfrm>
          <a:prstGeom prst="ellipse">
            <a:avLst/>
          </a:prstGeom>
          <a:solidFill>
            <a:sysClr val="window" lastClr="FFFFFF"/>
          </a:solidFill>
          <a:ln w="25400">
            <a:solidFill>
              <a:srgbClr val="1F74AD"/>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sz="3200" dirty="0" err="1">
              <a:solidFill>
                <a:srgbClr val="FFFFFF"/>
              </a:solidFill>
              <a:sym typeface="Arial" panose="020B0604020202020204" pitchFamily="34" charset="0"/>
            </a:endParaRPr>
          </a:p>
        </p:txBody>
      </p:sp>
      <p:sp>
        <p:nvSpPr>
          <p:cNvPr id="18" name="椭圆 17"/>
          <p:cNvSpPr/>
          <p:nvPr>
            <p:custDataLst>
              <p:tags r:id="rId2"/>
            </p:custDataLst>
          </p:nvPr>
        </p:nvSpPr>
        <p:spPr>
          <a:xfrm>
            <a:off x="2773992" y="2769631"/>
            <a:ext cx="184639" cy="184639"/>
          </a:xfrm>
          <a:prstGeom prst="ellipse">
            <a:avLst/>
          </a:prstGeom>
          <a:solidFill>
            <a:sysClr val="window" lastClr="FFFFFF"/>
          </a:solidFill>
          <a:ln w="25400">
            <a:solidFill>
              <a:srgbClr val="3498D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sz="3200" dirty="0" err="1">
              <a:solidFill>
                <a:srgbClr val="FFFFFF"/>
              </a:solidFill>
              <a:sym typeface="Arial" panose="020B0604020202020204" pitchFamily="34" charset="0"/>
            </a:endParaRPr>
          </a:p>
        </p:txBody>
      </p:sp>
      <p:sp>
        <p:nvSpPr>
          <p:cNvPr id="21" name="椭圆 20"/>
          <p:cNvSpPr/>
          <p:nvPr>
            <p:custDataLst>
              <p:tags r:id="rId3"/>
            </p:custDataLst>
          </p:nvPr>
        </p:nvSpPr>
        <p:spPr>
          <a:xfrm>
            <a:off x="2773992" y="3942005"/>
            <a:ext cx="184639" cy="184639"/>
          </a:xfrm>
          <a:prstGeom prst="ellipse">
            <a:avLst/>
          </a:prstGeom>
          <a:solidFill>
            <a:sysClr val="window" lastClr="FFFFFF"/>
          </a:solidFill>
          <a:ln w="25400">
            <a:solidFill>
              <a:srgbClr val="1AA3AA"/>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sz="3200" dirty="0" err="1">
              <a:solidFill>
                <a:srgbClr val="FFFFFF"/>
              </a:solidFill>
              <a:sym typeface="Arial" panose="020B0604020202020204" pitchFamily="34" charset="0"/>
            </a:endParaRPr>
          </a:p>
        </p:txBody>
      </p:sp>
      <p:sp>
        <p:nvSpPr>
          <p:cNvPr id="25" name="椭圆 24"/>
          <p:cNvSpPr/>
          <p:nvPr>
            <p:custDataLst>
              <p:tags r:id="rId4"/>
            </p:custDataLst>
          </p:nvPr>
        </p:nvSpPr>
        <p:spPr>
          <a:xfrm>
            <a:off x="2773992" y="5114379"/>
            <a:ext cx="184639" cy="184639"/>
          </a:xfrm>
          <a:prstGeom prst="ellipse">
            <a:avLst/>
          </a:prstGeom>
          <a:solidFill>
            <a:sysClr val="window" lastClr="FFFFFF"/>
          </a:solidFill>
          <a:ln w="25400">
            <a:solidFill>
              <a:srgbClr val="69A35B"/>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sz="3200" dirty="0" err="1">
              <a:solidFill>
                <a:srgbClr val="FFFFFF"/>
              </a:solidFill>
              <a:sym typeface="Arial" panose="020B0604020202020204" pitchFamily="34" charset="0"/>
            </a:endParaRPr>
          </a:p>
        </p:txBody>
      </p:sp>
      <p:sp>
        <p:nvSpPr>
          <p:cNvPr id="26" name="椭圆 25"/>
          <p:cNvSpPr/>
          <p:nvPr>
            <p:custDataLst>
              <p:tags r:id="rId5"/>
            </p:custDataLst>
          </p:nvPr>
        </p:nvSpPr>
        <p:spPr>
          <a:xfrm>
            <a:off x="2773992" y="6286752"/>
            <a:ext cx="184639" cy="184639"/>
          </a:xfrm>
          <a:prstGeom prst="ellipse">
            <a:avLst/>
          </a:prstGeom>
          <a:solidFill>
            <a:sysClr val="window" lastClr="FFFFFF"/>
          </a:solidFill>
          <a:ln w="25400">
            <a:solidFill>
              <a:srgbClr val="9BBB59"/>
            </a:solidFill>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sz="3200" dirty="0" err="1">
              <a:solidFill>
                <a:srgbClr val="FFFFFF"/>
              </a:solidFill>
              <a:sym typeface="Arial" panose="020B0604020202020204" pitchFamily="34" charset="0"/>
            </a:endParaRPr>
          </a:p>
        </p:txBody>
      </p:sp>
      <p:cxnSp>
        <p:nvCxnSpPr>
          <p:cNvPr id="32" name="直接连接符 31"/>
          <p:cNvCxnSpPr/>
          <p:nvPr>
            <p:custDataLst>
              <p:tags r:id="rId6"/>
            </p:custDataLst>
          </p:nvPr>
        </p:nvCxnSpPr>
        <p:spPr>
          <a:xfrm>
            <a:off x="2866312" y="1782531"/>
            <a:ext cx="0" cy="98773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4" name="直接连接符 33"/>
          <p:cNvCxnSpPr>
            <a:stCxn id="18" idx="4"/>
            <a:endCxn id="21" idx="0"/>
          </p:cNvCxnSpPr>
          <p:nvPr>
            <p:custDataLst>
              <p:tags r:id="rId7"/>
            </p:custDataLst>
          </p:nvPr>
        </p:nvCxnSpPr>
        <p:spPr>
          <a:xfrm>
            <a:off x="2866947" y="2954905"/>
            <a:ext cx="0" cy="98742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5" name="直接连接符 34"/>
          <p:cNvCxnSpPr>
            <a:stCxn id="21" idx="4"/>
            <a:endCxn id="25" idx="0"/>
          </p:cNvCxnSpPr>
          <p:nvPr>
            <p:custDataLst>
              <p:tags r:id="rId8"/>
            </p:custDataLst>
          </p:nvPr>
        </p:nvCxnSpPr>
        <p:spPr>
          <a:xfrm>
            <a:off x="2866947" y="4126644"/>
            <a:ext cx="0" cy="98742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cxnSp>
        <p:nvCxnSpPr>
          <p:cNvPr id="36" name="直接连接符 35"/>
          <p:cNvCxnSpPr>
            <a:stCxn id="25" idx="4"/>
            <a:endCxn id="26" idx="0"/>
          </p:cNvCxnSpPr>
          <p:nvPr>
            <p:custDataLst>
              <p:tags r:id="rId9"/>
            </p:custDataLst>
          </p:nvPr>
        </p:nvCxnSpPr>
        <p:spPr>
          <a:xfrm>
            <a:off x="2866947" y="5299018"/>
            <a:ext cx="0" cy="987425"/>
          </a:xfrm>
          <a:prstGeom prst="line">
            <a:avLst/>
          </a:prstGeom>
          <a:ln w="25400">
            <a:solidFill>
              <a:srgbClr val="3498DB"/>
            </a:solidFill>
          </a:ln>
        </p:spPr>
        <p:style>
          <a:lnRef idx="1">
            <a:srgbClr val="1F74AD"/>
          </a:lnRef>
          <a:fillRef idx="0">
            <a:srgbClr val="1F74AD"/>
          </a:fillRef>
          <a:effectRef idx="0">
            <a:srgbClr val="1F74AD"/>
          </a:effectRef>
          <a:fontRef idx="minor">
            <a:srgbClr val="000000"/>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600" y="374400"/>
            <a:ext cx="6242728"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1. Key words</a:t>
            </a:r>
          </a:p>
        </p:txBody>
      </p:sp>
      <p:sp>
        <p:nvSpPr>
          <p:cNvPr id="9" name="矩形 8"/>
          <p:cNvSpPr/>
          <p:nvPr/>
        </p:nvSpPr>
        <p:spPr>
          <a:xfrm>
            <a:off x="830290" y="1108662"/>
            <a:ext cx="8097810" cy="82994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	Conceptualize your research question and use keywords instead of full sentences.</a:t>
            </a:r>
            <a:endParaRPr lang="zh-CN" altLang="en-US" sz="2400" dirty="0">
              <a:latin typeface="Arial" panose="020B0604020202020204" pitchFamily="34" charset="0"/>
              <a:cs typeface="Arial" panose="020B0604020202020204" pitchFamily="34" charset="0"/>
            </a:endParaRPr>
          </a:p>
        </p:txBody>
      </p:sp>
      <p:sp>
        <p:nvSpPr>
          <p:cNvPr id="14" name="灯片编号占位符 13"/>
          <p:cNvSpPr>
            <a:spLocks noGrp="1"/>
          </p:cNvSpPr>
          <p:nvPr>
            <p:ph type="sldNum" sz="quarter" idx="12"/>
          </p:nvPr>
        </p:nvSpPr>
        <p:spPr/>
        <p:txBody>
          <a:bodyPr/>
          <a:lstStyle/>
          <a:p>
            <a:fld id="{06BD7C66-7330-4371-90B4-651610A81690}" type="slidenum">
              <a:rPr lang="zh-CN" altLang="en-US" smtClean="0">
                <a:latin typeface="Arial" panose="020B0604020202020204" pitchFamily="34" charset="0"/>
                <a:cs typeface="Arial" panose="020B0604020202020204" pitchFamily="34" charset="0"/>
              </a:rPr>
              <a:t>9</a:t>
            </a:fld>
            <a:endParaRPr lang="zh-CN" altLang="en-US">
              <a:latin typeface="Arial" panose="020B0604020202020204" pitchFamily="34" charset="0"/>
              <a:cs typeface="Arial" panose="020B0604020202020204" pitchFamily="34" charset="0"/>
            </a:endParaRPr>
          </a:p>
        </p:txBody>
      </p:sp>
      <p:sp>
        <p:nvSpPr>
          <p:cNvPr id="3" name="矩形 2"/>
          <p:cNvSpPr/>
          <p:nvPr/>
        </p:nvSpPr>
        <p:spPr>
          <a:xfrm>
            <a:off x="1370040" y="2958294"/>
            <a:ext cx="7018310" cy="1137285"/>
          </a:xfrm>
          <a:prstGeom prst="rect">
            <a:avLst/>
          </a:prstGeom>
        </p:spPr>
        <p:txBody>
          <a:bodyPr wrap="square">
            <a:spAutoFit/>
          </a:bodyPr>
          <a:lstStyle/>
          <a:p>
            <a:pPr algn="l"/>
            <a:r>
              <a:rPr lang="en-US" altLang="zh-CN" sz="2000" b="1" dirty="0">
                <a:solidFill>
                  <a:srgbClr val="C00000"/>
                </a:solidFill>
                <a:latin typeface="Arial" panose="020B0604020202020204" pitchFamily="34" charset="0"/>
                <a:cs typeface="Arial" panose="020B0604020202020204" pitchFamily="34" charset="0"/>
              </a:rPr>
              <a:t>E.g.</a:t>
            </a:r>
            <a:r>
              <a:rPr lang="en-US" altLang="zh-CN" sz="2000" b="1" dirty="0">
                <a:solidFill>
                  <a:srgbClr val="C00000"/>
                </a:solidFill>
                <a:latin typeface="Arial" panose="020B0604020202020204" pitchFamily="34" charset="0"/>
                <a:cs typeface="Arial" panose="020B0604020202020204" pitchFamily="34" charset="0"/>
                <a:sym typeface="+mn-ea"/>
              </a:rPr>
              <a:t>1:</a:t>
            </a:r>
            <a:endParaRPr lang="en-US" altLang="zh-CN" sz="2000" dirty="0">
              <a:latin typeface="Arial" panose="020B0604020202020204" pitchFamily="34" charset="0"/>
              <a:cs typeface="Arial" panose="020B0604020202020204" pitchFamily="34" charset="0"/>
            </a:endParaRPr>
          </a:p>
          <a:p>
            <a:pPr algn="l"/>
            <a:r>
              <a:rPr lang="en-US" altLang="zh-CN" sz="20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“what is the relationship between link travel time and traffic flow in steady state?”</a:t>
            </a:r>
            <a:endParaRPr lang="zh-CN" altLang="en-US" sz="2400" dirty="0">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532_5*l_h_i*1_4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532_5*l_h_i*1_5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532_5*l_i*1_3"/>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532_5*l_i*1_2"/>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532_5*l_i*1_1"/>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532_5*l_i*1_4"/>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532_3*l_h_i*1_1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3*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532_3*l_h_i*1_3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532_3*l_i*1_2"/>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532_3*l_h_i*1_1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532_3*l_i*1_1"/>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532_4*l_h_i*1_1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4*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532_4*l_h_i*1_3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532_4*l_h_i*1_4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532_4*l_i*1_3"/>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532_4*l_i*1_2"/>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532_4*l_i*1_1"/>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532_3*l_h_i*1_1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3*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3*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532_3*l_i*1_2"/>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3*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REFSHAPE" val="299037692"/>
  <p:tag name="KSO_WM_UNIT_PLACING_PICTURE_USER_VIEWPORT" val="{&quot;height&quot;:4035,&quot;width&quot;:17055}"/>
</p:tagLst>
</file>

<file path=ppt/tags/tag33.xml><?xml version="1.0" encoding="utf-8"?>
<p:tagLst xmlns:a="http://schemas.openxmlformats.org/drawingml/2006/main" xmlns:r="http://schemas.openxmlformats.org/officeDocument/2006/relationships" xmlns:p="http://schemas.openxmlformats.org/presentationml/2006/main">
  <p:tag name="REFSHAPE" val="351260940"/>
  <p:tag name="KSO_WM_UNIT_PLACING_PICTURE_USER_VIEWPORT" val="{&quot;height&quot;:6705,&quot;width&quot;:816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532_3*l_h_i*1_3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532_3*l_i*1_2"/>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532_3*l_i*1_1"/>
  <p:tag name="KSO_WM_TEMPLATE_CATEGORY" val="diagram"/>
  <p:tag name="KSO_WM_TEMPLATE_INDEX" val="532"/>
  <p:tag name="KSO_WM_UNIT_LAYERLEVEL" val="1_1"/>
  <p:tag name="KSO_WM_TAG_VERSION" val="1.0"/>
  <p:tag name="KSO_WM_BEAUTIFY_FLAG" val="#wm#"/>
  <p:tag name="KSO_WM_UNIT_LINE_FORE_SCHEMECOLOR_INDEX" val="6"/>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532_5*l_h_i*1_1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532_5*l_h_i*1_2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532_5*l_h_i*1_3_1"/>
  <p:tag name="KSO_WM_TEMPLATE_CATEGORY" val="diagram"/>
  <p:tag name="KSO_WM_TEMPLATE_INDEX" val="532"/>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1141</Words>
  <Application>Microsoft Office PowerPoint</Application>
  <PresentationFormat>全屏显示(4:3)</PresentationFormat>
  <Paragraphs>301</Paragraphs>
  <Slides>68</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等线</vt:lpstr>
      <vt:lpstr>等线 Light</vt:lpstr>
      <vt:lpstr>微软雅黑</vt:lpstr>
      <vt:lpstr>Arial</vt:lpstr>
      <vt:lpstr>Calibri</vt:lpstr>
      <vt:lpstr>Calibri Light</vt:lpstr>
      <vt:lpstr>Wingdings</vt:lpstr>
      <vt:lpstr>Office 主题​​</vt:lpstr>
      <vt:lpstr>How to use Google Scholar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 **</dc:creator>
  <cp:lastModifiedBy>ZHONG Lucky RX</cp:lastModifiedBy>
  <cp:revision>127</cp:revision>
  <dcterms:created xsi:type="dcterms:W3CDTF">2019-09-17T03:26:00Z</dcterms:created>
  <dcterms:modified xsi:type="dcterms:W3CDTF">2020-05-30T14:49:17Z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